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7" r:id="rId2"/>
    <p:sldId id="438" r:id="rId3"/>
    <p:sldId id="472" r:id="rId4"/>
    <p:sldId id="439" r:id="rId5"/>
    <p:sldId id="440" r:id="rId6"/>
    <p:sldId id="441" r:id="rId7"/>
    <p:sldId id="442" r:id="rId8"/>
    <p:sldId id="444" r:id="rId9"/>
    <p:sldId id="443" r:id="rId10"/>
    <p:sldId id="445" r:id="rId11"/>
    <p:sldId id="470" r:id="rId12"/>
    <p:sldId id="446" r:id="rId13"/>
    <p:sldId id="447" r:id="rId14"/>
    <p:sldId id="448" r:id="rId15"/>
    <p:sldId id="449" r:id="rId16"/>
    <p:sldId id="451" r:id="rId17"/>
    <p:sldId id="450" r:id="rId18"/>
    <p:sldId id="452" r:id="rId19"/>
    <p:sldId id="453" r:id="rId20"/>
    <p:sldId id="454" r:id="rId21"/>
    <p:sldId id="455" r:id="rId22"/>
    <p:sldId id="471" r:id="rId23"/>
    <p:sldId id="464" r:id="rId24"/>
    <p:sldId id="466" r:id="rId25"/>
    <p:sldId id="467" r:id="rId26"/>
    <p:sldId id="468" r:id="rId27"/>
    <p:sldId id="456" r:id="rId28"/>
    <p:sldId id="465" r:id="rId29"/>
    <p:sldId id="457" r:id="rId30"/>
    <p:sldId id="458" r:id="rId31"/>
    <p:sldId id="459" r:id="rId32"/>
    <p:sldId id="460" r:id="rId33"/>
    <p:sldId id="263" r:id="rId34"/>
    <p:sldId id="260" r:id="rId35"/>
    <p:sldId id="469" r:id="rId36"/>
    <p:sldId id="461" r:id="rId37"/>
    <p:sldId id="46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54"/>
    <p:restoredTop sz="94665"/>
  </p:normalViewPr>
  <p:slideViewPr>
    <p:cSldViewPr snapToGrid="0" snapToObjects="1">
      <p:cViewPr varScale="1">
        <p:scale>
          <a:sx n="224" d="100"/>
          <a:sy n="224" d="100"/>
        </p:scale>
        <p:origin x="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54E295-4FEF-844E-9970-7A3B223FB8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EBBC6C-CF8C-4E4A-BA9F-6691148D9E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CAC0E4-8A29-F94D-9830-44527C050E3E}" type="datetimeFigureOut">
              <a:rPr lang="en-US" smtClean="0"/>
              <a:t>9/17/20</a:t>
            </a:fld>
            <a:endParaRPr lang="en-US"/>
          </a:p>
        </p:txBody>
      </p:sp>
      <p:sp>
        <p:nvSpPr>
          <p:cNvPr id="4" name="Footer Placeholder 3">
            <a:extLst>
              <a:ext uri="{FF2B5EF4-FFF2-40B4-BE49-F238E27FC236}">
                <a16:creationId xmlns:a16="http://schemas.microsoft.com/office/drawing/2014/main" id="{2E5F804F-A3E6-D44A-B504-E24302FCF3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F54ADF-E8CE-B743-9711-C12CD0B466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0C52CC-37C5-B446-86D4-0F8854C0F201}" type="slidenum">
              <a:rPr lang="en-US" smtClean="0"/>
              <a:t>‹#›</a:t>
            </a:fld>
            <a:endParaRPr lang="en-US"/>
          </a:p>
        </p:txBody>
      </p:sp>
    </p:spTree>
    <p:extLst>
      <p:ext uri="{BB962C8B-B14F-4D97-AF65-F5344CB8AC3E}">
        <p14:creationId xmlns:p14="http://schemas.microsoft.com/office/powerpoint/2010/main" val="247845400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49.310"/>
    </inkml:context>
    <inkml:brush xml:id="br0">
      <inkml:brushProperty name="width" value="0.05" units="cm"/>
      <inkml:brushProperty name="height" value="0.05" units="cm"/>
      <inkml:brushProperty name="color" value="#FF0066"/>
    </inkml:brush>
  </inkml:definitions>
  <inkml:trace contextRef="#ctx0" brushRef="#br0">0 0 24575,'8'6'0,"-2"-2"0,16 9 0,-6-7 0,5 5 0,-3-5 0,-8-1 0,43 11 0,-30-9 0,52 11 0,-45-12 0,23 4 0,-27-7 0,39 6 0,-39-5 0,50 8 0,-51-7 0,50 9 0,-44-7 0,33 7 0,-39-10 0,34 5 0,-29-3 0,49 2 0,3 3 0,1-5 0,-1 2 0,-38-2 0,-12-3 0,12 1-6784,29 0 6784,18 3 0,5 0-222,-19 0 222,8 6 0,-37-8 0,13 6 0,2 0 0,-1-8 0,0 6 0,-1 0 0,-6-8 0,35 6 0,-47-7 0,30 10 0,-39-8 0,19 5 0,3 0 0,-11-5 0,18 4 0,-1 0 0,-22-5 0,40 4 0,-42-5 0,47 3 0,-32-3 0,2 1 0,0 1 6674,-1-2-6674,3 1 0,7 0 0,4 1 0,-1 0 0,-14-1 0,0 1 0,12 0 0,-7-1 0,-22-1 332,48 0-332,-35 0 0,3 0 0,-2 0 0,-9 0 0,12 0 0,0 0 0,-3 2 0,11-1 0,0-1 0,-17 3 0,36-3 0,-40 0 0,39 2 0,-28-1 0,10-1 0,2 0 0,-9-1 0,2-1 0,-2-1 0,-13 3 0,45-8 0,-34 6 0,43-5 0,-34 6 0,17-1 0,-2 2 0,10-3 0,-14 2 0,18-4 0,-44 4 0,29-4 0,-38 4-6784,62-6 6784,-55 6-113,17-5 0,0 1 113,-18 4 0,53-4 0,-60 3 0,24-3 0,-32-1 6672,25-2-6672,-20 5 338,7-1-338,8-5 0,-9-4 0,11 2 0,8-6 0,-28 12 0,28-6 0,-31 6 0,36-2 0,-38 4 0,41-2 0,-39 5 0,31-2 0,-29 2 0,20 0 0,-21 0 0,27 3 0,-18-3 0,48 0 0,-43 0 0,45-5 0,-56 4 0,26-4 0,-31 5 0,23 0 0,-23 0 0,39 0 0,-41 0 0,22 0 0,-36 0 0,12-2 0,-13 2 0,4-2 0,-9 2 0,-2 0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58.210"/>
    </inkml:context>
    <inkml:brush xml:id="br0">
      <inkml:brushProperty name="width" value="0.05" units="cm"/>
      <inkml:brushProperty name="height" value="0.05" units="cm"/>
      <inkml:brushProperty name="color" value="#FF0066"/>
    </inkml:brush>
  </inkml:definitions>
  <inkml:trace contextRef="#ctx0" brushRef="#br0">39 17 24575,'-6'0'0,"3"1"0,1 2 0,0-1 0,0-1 0,0 1 0,0 0 0,4 2 0,0 0 0,0 0 0,3-2 0,-2-2 0,0-2 0,1-1 0,-4 0 0,2 1 0,-2-4 0,0 2 0,-2-1 0,0 2 0,-2 1 0,0-2 0,0 2 0,1-2 0,-3 4 0,2-2 0,-2 2 0,2 0 0,2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58.972"/>
    </inkml:context>
    <inkml:brush xml:id="br0">
      <inkml:brushProperty name="width" value="0.05" units="cm"/>
      <inkml:brushProperty name="height" value="0.05" units="cm"/>
      <inkml:brushProperty name="color" value="#FF0066"/>
    </inkml:brush>
  </inkml:definitions>
  <inkml:trace contextRef="#ctx0" brushRef="#br0">177 421 24575,'-15'-3'0,"-3"-2"0,2 3 0,-4-5 0,5 4 0,-3-7 0,7 5 0,-4-10 0,5 6 0,-5-19 0,9 14 0,-8-21 0,11 17 0,3-17 0,4 9 0,5-23 0,2 20-6784,11-23 6784,-5 32 0,25-17 0,-22 32 0,35-8 0,-18 13 0,33 11 0,-21-3 6784,29 27-6784,-39-18 0,24 26 0,-31-8 0,-4 18 0,-13-9 0,-27 21 0,4-27 0,-20 29 0,14-34-3392,-7 15 0,0-1 3392,2-11-68,-6 20 0,0 0 68,9-21 0,-12 33 0,18-43 0,3 14 0,4-19 6716,3 17-6716,5-13 204,5 10-204,0-11 0,7 8 0,-11-22 0,2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59.503"/>
    </inkml:context>
    <inkml:brush xml:id="br0">
      <inkml:brushProperty name="width" value="0.05" units="cm"/>
      <inkml:brushProperty name="height" value="0.05" units="cm"/>
      <inkml:brushProperty name="color" value="#FF0066"/>
    </inkml:brush>
  </inkml:definitions>
  <inkml:trace contextRef="#ctx0" brushRef="#br0">104 1 24575,'-8'0'0,"1"0"0,-3 0 0,3 0 0,-4 2 0,3-2 0,-1 6 0,1-4 0,-4 10 0,5-5 0,-3 6 0,8-4 0,-2 0 0,4-2 0,0 4 0,1-4 0,11 10 0,-8-9 0,17 3 0,-13-9 0,14 0 0,-10-4 0,6-4 0,-6 0 0,-2-11 0,-6 9 0,0-13 0,-6 11 0,-2-6 0,-1 9 0,-2 0 0,0 3 0,1 0 0,0 1 0,2 2 0,2 1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4:00.205"/>
    </inkml:context>
    <inkml:brush xml:id="br0">
      <inkml:brushProperty name="width" value="0.05" units="cm"/>
      <inkml:brushProperty name="height" value="0.05" units="cm"/>
      <inkml:brushProperty name="color" value="#FF0066"/>
    </inkml:brush>
  </inkml:definitions>
  <inkml:trace contextRef="#ctx0" brushRef="#br0">35 0 24575,'-9'6'0,"1"-1"0,1 3 0,3-4 0,0 6 0,4-4 0,-2 6 0,6-3 0,-3 1 0,9 1 0,-2 1 0,11 4 0,-6-6 0,21 6 0,-19-11 0,22 4 0,-22-7 0,7-2 0,-10-2 0,1 0 0,-6-2 0,2-2 0,-6 0 0,0-10 0,-3 8 0,-2-10 0,0 14 0,-6-6 0,3 5 0,-8-3 0,8 3 0,-12-2 0,10 6 0,-10-2 0,9 3 0,-5 0 0,8 0 0,-4 0 0,6 2 0,0-2 0,3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4:00.854"/>
    </inkml:context>
    <inkml:brush xml:id="br0">
      <inkml:brushProperty name="width" value="0.05" units="cm"/>
      <inkml:brushProperty name="height" value="0.05" units="cm"/>
      <inkml:brushProperty name="color" value="#FF0066"/>
    </inkml:brush>
  </inkml:definitions>
  <inkml:trace contextRef="#ctx0" brushRef="#br0">52 1 24575,'-4'2'0,"-2"2"0,1-2 0,-2 2 0,0 0 0,2 0 0,-2 2 0,4-2 0,-3 9 0,4-8 0,4 14 0,-1-11 0,6 7 0,0-8 0,10 7 0,-2-6 0,26 8 0,-24-10 0,25 3 0,-29-9 0,12-6 0,-14 3 0,3-9 0,-12 7 0,0-12 0,-4 11 0,0-11 0,-2 13 0,-3-7 0,0 6 0,-3-3 0,4 4 0,-3 2 0,4-1 0,-7 2 0,7-1 0,-6 6 0,6-2 0,2 2 0,1-2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4:01.998"/>
    </inkml:context>
    <inkml:brush xml:id="br0">
      <inkml:brushProperty name="width" value="0.05" units="cm"/>
      <inkml:brushProperty name="height" value="0.05" units="cm"/>
      <inkml:brushProperty name="color" value="#FF0066"/>
    </inkml:brush>
  </inkml:definitions>
  <inkml:trace contextRef="#ctx0" brushRef="#br0">4 154 24575,'-2'8'0,"0"-1"0,2 1 0,0 1 0,0-2 0,0 3 0,0 0 0,0-1 0,4 12 0,-1-4 0,8 12 0,-5-11 0,12 9 0,-10-14 0,10 8 0,-6-11 0,12 10 0,-4-6 0,33 18 0,-26-18 0,28 12 0,-34-20 0,24 7 0,-15-9 0,41 4 0,-38-7 0,28 1 0,-40-4 0,25-3 0,-25-2 0,25-2 0,-27 1 0,20-4 0,-23 6 0,16-9 0,-20 8 0,21-11 0,-16 9 0,17-12 0,-16 7 0,14-11 0,-13 10 0,13-9 0,-14 15 0,23-14 0,-25 14 0,18-9 0,-27 13 0,13-13 0,-12 9 0,8-12 0,-11 11 0,4-10 0,-4 11 0,4-17 0,-5 15 0,3-15 0,-5 19 0,1-12 0,0 13 0,-3-7 0,2 6 0,-2-4 0,2 4 0,0-4 0,0 5 0,0 0 0,-2 0 0,0 2 0,0 2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50.537"/>
    </inkml:context>
    <inkml:brush xml:id="br0">
      <inkml:brushProperty name="width" value="0.05" units="cm"/>
      <inkml:brushProperty name="height" value="0.05" units="cm"/>
      <inkml:brushProperty name="color" value="#FF0066"/>
    </inkml:brush>
  </inkml:definitions>
  <inkml:trace contextRef="#ctx0" brushRef="#br0">0 0 24575,'0'20'0,"2"-8"0,1 34 0,2-19 0,-2 13 0,1-7 0,-1-16 0,9 43 0,-6-35 0,10 40 0,-8-42 0,5 19 0,-5-23 0,4 11 0,-7-22 0,5 7 0,-8-13 0,3 0 0,-2 1 0,2-9 0,0 2 0,2-12 0,-2 4 0,10-14 0,-6 9 0,15-24 0,-13 23 0,8-21 0,-12 23 0,4-15 0,-8 18 0,1-9 0,-4 18 0,0 1 0,0 17 0,2-4 0,0 7 0,4-3 0,-1-4 0,3 13 0,-1-11 0,14 22 0,-10-19 0,15 9 0,-18-17 0,9-1 0,-12-4 0,7 0 0,-8-2 0,4-2 0,-4 0 0,10-10 0,-7 4 0,9-13 0,-9 9 0,3-15 0,-5 9 0,1-11 0,-3 11 0,-1-7 0,-2 13 0,0-5 0,-2 10 0,2 0 0,-2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51.588"/>
    </inkml:context>
    <inkml:brush xml:id="br0">
      <inkml:brushProperty name="width" value="0.05" units="cm"/>
      <inkml:brushProperty name="height" value="0.05" units="cm"/>
      <inkml:brushProperty name="color" value="#FF0066"/>
    </inkml:brush>
  </inkml:definitions>
  <inkml:trace contextRef="#ctx0" brushRef="#br0">14 598 24575,'6'0'0,"3"0"0,-2 0 0,1 0 0,0 0 0,-2 0 0,1-2 0,0 2 0,0-4 0,1 4 0,1-4 0,12-2 0,7-12 0,1 5 0,10-15 0,-22 17 0,13-11 0,-17 7 0,20-21 0,-19 15 0,18-33 0,-25 32 0,5-24 0,-11 24 0,-3-18 0,-1 18 0,-26-48 0,13 41 0,-22-31 0,24 44 0,-18-1 0,15 9 0,-20-1 0,19 6 0,-25 3 0,28 4 0,-23 9 0,25 3 0,-7 17 0,9-10 0,2 23 0,6-20 0,-1 22-6784,0-5 6784,1 1 0,0 30 0,5-9 0,-1 0 0,3-7 0,-3-37 0,3 16 0,-3-17 6784,3 31-6784,-4-34 0,4 19 0,-3-29 0,0 9 0,-1-7 0,0 2 0,2-4 0,-1-5 0,0-6 0,-1-3 0,2-1 0,2 0 0,-1 1 0,10-9 0,-4 3 0,27-18 0,-19 16 0,25-12 0,-26 21 0,24-9 0,-14 13 0,24-6 0,-27 7 0,17 1 0,-26 3 0,10 10 0,-19-2 0,6 19 0,-10-13 0,3 17 0,-4-18 0,4 24 0,-1-24 0,5 24 0,-5-29 0,2 7 0,-2-10 0,1-6 0,-1 2 0,1-4 0,0-2 0,10-2 0,-10 1 0,8-1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52.286"/>
    </inkml:context>
    <inkml:brush xml:id="br0">
      <inkml:brushProperty name="width" value="0.05" units="cm"/>
      <inkml:brushProperty name="height" value="0.05" units="cm"/>
      <inkml:brushProperty name="color" value="#FF0066"/>
    </inkml:brush>
  </inkml:definitions>
  <inkml:trace contextRef="#ctx0" brushRef="#br0">92 1 24575,'-8'4'0,"0"0"0,4 2 0,-6 4 0,5-1 0,-7 1 0,7 0 0,-1-2 0,-3 17 0,4-9 0,-5 16 0,5-8 0,2 6 0,2-10 0,6 12 0,3-13 0,6 12 0,2-8 0,8 3 0,-10-10 0,24 6 0,-20-14 0,22 3 0,-22-9 0,11-8 0,-18 1 0,8-11 0,-13 6 0,4-36 0,-7 30 0,2-57 0,-7 51 0,-5-32 0,1 36 0,-10-12 0,7 15 0,-11-8 0,12 15 0,-10-2 0,10 9 0,-9-1 0,9 4 0,-5 6 0,7-1 0,-8 4 0,7-6 0,-8 6 0,11-8 0,-6 7 0,9-6 0,-3 0 0,4-3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54.069"/>
    </inkml:context>
    <inkml:brush xml:id="br0">
      <inkml:brushProperty name="width" value="0.05" units="cm"/>
      <inkml:brushProperty name="height" value="0.05" units="cm"/>
      <inkml:brushProperty name="color" value="#FF0066"/>
    </inkml:brush>
  </inkml:definitions>
  <inkml:trace contextRef="#ctx0" brushRef="#br0">426 591 24575,'-14'-2'0,"1"0"0,-10 2 0,1 0 0,-2 0 0,-9 0 0,11 4 0,-19 2 0,14 2-6784,-29 13 6784,29-8 0,-33 25 0,41-20 0,-11 18 0,22-22 0,2 10 0,6-12 6784,4 13-6784,1-10 0,17 18 0,-10-19 0,18 10 0,-17-17 0,22 4 0,-12-8 0,24-1 0,-24-5-6784,28-8 6784,-30 2 0,41-25 0,-36 12 0,26-32 0,-34 24 0,9-17 0,-15 19 6784,12-30-6784,-14 25 0,3-18 0,-1-3 0,-7 11 0,4-7 0,-2 0 0,-5 19 0,2-20 0,-6 27 0,-1-28 0,0 18-6784,-3-31 6784,1 41 0,-4-13 0,3 33 0,-2-8 0,6 12 0,-4-3 0,6 11 0,-2 1 0,2 25 6784,0-7-6784,-2 42 0,1-31 0,-1 33 0,2-37 0,3 45 0,-3-26-3392,4 1 0,0-1 3392,0 2 0,7 41 0,-6-63 0,8 43 0,-6-47 0,10 32 0,-9-37 6784,8 20-6784,-9-28 0,9 12 0,-11-22 0,9 7 0,-10-13 0,5-1 0,-4-4 0,4-5 0,-2 1 0,13-17 0,-10 13 0,24-30 0,-21 27 0,15-18 0,-14 19 0,6-15 0,-5 13 0,4-13 0,-7 15 0,8-7 0,-12 10 0,11-8 0,-15 13 0,7-4 0,-9 6 0,4-2 0,-4 6 0,1 0 0,-2 7 0,0 0 0,1 21 0,-1-9 0,1 24 0,-2-23 0,0 16 0,0-19 0,2 20 0,1-10 0,4 14 0,-2-15 0,7 12 0,-7-22 0,8 13 0,-8-21 0,4 3 0,-5-8 0,7-1 0,-5-2 0,14-9 0,-9 2 0,14-17 0,-13 11 0,3-11 0,-10 16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54.536"/>
    </inkml:context>
    <inkml:brush xml:id="br0">
      <inkml:brushProperty name="width" value="0.05" units="cm"/>
      <inkml:brushProperty name="height" value="0.05" units="cm"/>
      <inkml:brushProperty name="color" value="#FF0066"/>
    </inkml:brush>
  </inkml:definitions>
  <inkml:trace contextRef="#ctx0" brushRef="#br0">13 20 24575,'-2'-4'0,"1"-2"0,-2 4 0,2-2 0,-2 2 0,3 1 0,-2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55.667"/>
    </inkml:context>
    <inkml:brush xml:id="br0">
      <inkml:brushProperty name="width" value="0.05" units="cm"/>
      <inkml:brushProperty name="height" value="0.05" units="cm"/>
      <inkml:brushProperty name="color" value="#FF0066"/>
    </inkml:brush>
  </inkml:definitions>
  <inkml:trace contextRef="#ctx0" brushRef="#br0">448 711 24575,'-6'-3'0,"-2"0"0,-1 2 0,0-3 0,-4 4 0,-14-2 0,9 2 0,-26 2 0,27 0 0,-23 5 0,21 1 0,-22 12 0,16-5 0,-16 16 0,18-12 0,-17 28 0,24-24 0,-15 34 0,22-36 0,0 26 0,7-28 0,4 15 0,0-19 0,4 10 0,5-9 0,6 14 0,-4-15 0,13 9 0,-17-18 0,12-2 0,-11-2 0,12-6 0,-12 0 0,22-13 0,-20 5 0,19-22 0,-17 14 0,13-34 0,-6 18 0,10-34 0,-12 31 0,11-40 0,-20 43 0,14-61 0,-16 55 0,6-46 0,-11 51 0,2-36 0,-8 31 0,2-27 0,-1 36 0,-3-31 0,4 38 0,-6-46 0,5 48 0,-1-24 0,1 31 0,2-9 0,0 13 0,0 2 0,0 14 0,0 12 0,0-2 0,3 22 0,0-9 0,2 14-6784,4 51 6784,-3-40-365,2 27 1,0 2 364,-2-21-214,3 12 1,0-1 213,-7-20-45,7 1 0,1-1 45,-5-10 6167,20 46-6167,-16-47 1047,16 44-1047,-15-50 669,5 18-669,-8-37 147,3 1-147,-7-7 0,4-1 0,-7-7 0,2-2 0,-2-2 0,3 0 0,0 2 0,6-1 0,-4 0 0,5-3 0,-8 4 0,2-2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56.886"/>
    </inkml:context>
    <inkml:brush xml:id="br0">
      <inkml:brushProperty name="width" value="0.05" units="cm"/>
      <inkml:brushProperty name="height" value="0.05" units="cm"/>
      <inkml:brushProperty name="color" value="#FF0066"/>
    </inkml:brush>
  </inkml:definitions>
  <inkml:trace contextRef="#ctx0" brushRef="#br0">21 1167 24575,'-2'6'0,"0"-2"0,0 8 0,0-5 0,0 3 0,-2 2 0,4-4 0,-4 11 0,4-11 0,-2 11 0,2-14 0,3 6 0,-2-6 0,4-1 0,-3-3 0,2-1 0,2 0 0,9-11 0,-2 4 0,12-20 0,-9 13 0,17-31 0,-12 20 0,15-23 0,-19 25 0,5-17 0,-15 22 0,4-16 0,-7 21 0,-2-5 0,0 17 0,-4 0 0,2 10 0,-4 1 0,1 11 0,-1-5 0,1 19 0,-1-16 0,4 35 0,-2-22 0,4 44 0,0-46 0,10 36 0,-6-48 0,16 31 0,-13-34 0,14 14 0,-14-21 0,13 1 0,-12-7 0,18 0 0,-5-12 0,18-10 0,-10-7 0,14-27 0,-23 19 0,19-32 0,-22 30 0,18-48-6784,-13 23 6784,2-12-17,-7 8 1,0-3 16,-6 15 0,-1-1 0,4-14 0,-1-2-420,-2 0 0,-3 5 420,-2-10 0,-4 17 0,0 2 0,0-7 0,-11-28 6351,3 54-6351,-11-21 47,9 44-47,-6-2 1259,8 13-1259,0 4 0,0 4 0,2 3 0,-1 3 0,-7 37 0,7-16 0,-10 62 0,7-52 0,0 54 0,1-51 0,3 9 0,4 4 0,6 22 0,-2-2 0,1 0 0,9 12-229,-5-26 0,0-4 229,2-13 0,11 41 0,-5-42 0,9 36 0,-9-43 0,13 24 0,-20-40 0,8 12 0,-12-25 458,4 3-458,0-7 0,10 3 0,-11-12 0,6 0 0,-6-9 0,11-21 0,-7 11 0,9-25 0,-17 35 0,1-4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7T04:03:57.535"/>
    </inkml:context>
    <inkml:brush xml:id="br0">
      <inkml:brushProperty name="width" value="0.05" units="cm"/>
      <inkml:brushProperty name="height" value="0.05" units="cm"/>
      <inkml:brushProperty name="color" value="#FF0066"/>
    </inkml:brush>
  </inkml:definitions>
  <inkml:trace contextRef="#ctx0" brushRef="#br0">1 79 24575,'13'0'0,"-5"0"0,7 0 0,-7 0 0,13-2 0,-6 1 0,10-1 0,-2 0 0,29-4 0,27-4 0,-5 1 0,-1 1 0,-31 2 0,3 1 0,-1-1 0,10-4 0,-30 7 0,-3-3 0,-19 5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6A753E-D644-924C-B124-1D1BCB249ACC}" type="datetimeFigureOut">
              <a:rPr lang="en-US" smtClean="0"/>
              <a:t>9/17/20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FF858-98B0-F246-BEAF-9335399A8E0F}" type="slidenum">
              <a:rPr lang="en-US" smtClean="0"/>
              <a:t>‹#›</a:t>
            </a:fld>
            <a:endParaRPr lang="en-US"/>
          </a:p>
        </p:txBody>
      </p:sp>
    </p:spTree>
    <p:extLst>
      <p:ext uri="{BB962C8B-B14F-4D97-AF65-F5344CB8AC3E}">
        <p14:creationId xmlns:p14="http://schemas.microsoft.com/office/powerpoint/2010/main" val="4186030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13h00’  13h50’ 10’</a:t>
            </a:r>
          </a:p>
          <a:p>
            <a:r>
              <a:rPr lang="en-US" dirty="0"/>
              <a:t>8 14h00’  14h50’ 10’</a:t>
            </a:r>
          </a:p>
          <a:p>
            <a:r>
              <a:rPr lang="en-US" dirty="0"/>
              <a:t>9 15h00’  15h50’</a:t>
            </a:r>
          </a:p>
        </p:txBody>
      </p:sp>
      <p:sp>
        <p:nvSpPr>
          <p:cNvPr id="4" name="Slide Number Placeholder 3"/>
          <p:cNvSpPr>
            <a:spLocks noGrp="1"/>
          </p:cNvSpPr>
          <p:nvPr>
            <p:ph type="sldNum" sz="quarter" idx="10"/>
          </p:nvPr>
        </p:nvSpPr>
        <p:spPr/>
        <p:txBody>
          <a:bodyPr/>
          <a:lstStyle/>
          <a:p>
            <a:fld id="{6145C7AD-45A0-CE4A-A5EF-5B59D7E64D33}" type="slidenum">
              <a:rPr lang="en-US" smtClean="0"/>
              <a:t>1</a:t>
            </a:fld>
            <a:endParaRPr lang="en-US"/>
          </a:p>
        </p:txBody>
      </p:sp>
    </p:spTree>
    <p:extLst>
      <p:ext uri="{BB962C8B-B14F-4D97-AF65-F5344CB8AC3E}">
        <p14:creationId xmlns:p14="http://schemas.microsoft.com/office/powerpoint/2010/main" val="262081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US" dirty="0"/>
              <a:t>Histogram bins are concentrated on the lower (dark) end of intensity scale</a:t>
            </a:r>
          </a:p>
          <a:p>
            <a:pPr marL="228600" indent="-228600">
              <a:buAutoNum type="alphaLcParenR"/>
            </a:pPr>
            <a:r>
              <a:rPr lang="en-US" dirty="0"/>
              <a:t>The most populated bins are biased toward the higher end of the scale</a:t>
            </a:r>
          </a:p>
          <a:p>
            <a:pPr marL="228600" indent="-228600">
              <a:buAutoNum type="alphaLcParenR"/>
            </a:pPr>
            <a:r>
              <a:rPr lang="en-US" dirty="0"/>
              <a:t>Low-contrast (dull image) </a:t>
            </a:r>
            <a:r>
              <a:rPr lang="en-US" dirty="0">
                <a:sym typeface="Wingdings" pitchFamily="2" charset="2"/>
              </a:rPr>
              <a:t> narrow histogram located typically toward the middle of the intensity scale</a:t>
            </a:r>
          </a:p>
          <a:p>
            <a:pPr marL="228600" indent="-228600">
              <a:buAutoNum type="alphaLcParenR"/>
            </a:pPr>
            <a:r>
              <a:rPr lang="en-US" dirty="0">
                <a:sym typeface="Wingdings" pitchFamily="2" charset="2"/>
              </a:rPr>
              <a:t>High-contrast image  cover a wide range of the intensity scale</a:t>
            </a:r>
          </a:p>
        </p:txBody>
      </p:sp>
      <p:sp>
        <p:nvSpPr>
          <p:cNvPr id="4" name="Slide Number Placeholder 3"/>
          <p:cNvSpPr>
            <a:spLocks noGrp="1"/>
          </p:cNvSpPr>
          <p:nvPr>
            <p:ph type="sldNum" sz="quarter" idx="5"/>
          </p:nvPr>
        </p:nvSpPr>
        <p:spPr/>
        <p:txBody>
          <a:bodyPr/>
          <a:lstStyle/>
          <a:p>
            <a:fld id="{8CAFF858-98B0-F246-BEAF-9335399A8E0F}" type="slidenum">
              <a:rPr lang="en-US" smtClean="0"/>
              <a:t>10</a:t>
            </a:fld>
            <a:endParaRPr lang="en-US"/>
          </a:p>
        </p:txBody>
      </p:sp>
    </p:spTree>
    <p:extLst>
      <p:ext uri="{BB962C8B-B14F-4D97-AF65-F5344CB8AC3E}">
        <p14:creationId xmlns:p14="http://schemas.microsoft.com/office/powerpoint/2010/main" val="340973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FF858-98B0-F246-BEAF-9335399A8E0F}" type="slidenum">
              <a:rPr lang="en-US" smtClean="0"/>
              <a:t>16</a:t>
            </a:fld>
            <a:endParaRPr lang="en-US"/>
          </a:p>
        </p:txBody>
      </p:sp>
    </p:spTree>
    <p:extLst>
      <p:ext uri="{BB962C8B-B14F-4D97-AF65-F5344CB8AC3E}">
        <p14:creationId xmlns:p14="http://schemas.microsoft.com/office/powerpoint/2010/main" val="873749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8511-E0A5-5E44-89E8-F1741FCB0C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7AFC92-6A52-7943-811F-4BCD215AC0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543C9F-270D-634D-BABA-C9E82495F80E}"/>
              </a:ext>
            </a:extLst>
          </p:cNvPr>
          <p:cNvSpPr>
            <a:spLocks noGrp="1"/>
          </p:cNvSpPr>
          <p:nvPr>
            <p:ph type="dt" sz="half" idx="10"/>
          </p:nvPr>
        </p:nvSpPr>
        <p:spPr/>
        <p:txBody>
          <a:bodyPr/>
          <a:lstStyle/>
          <a:p>
            <a:fld id="{9120C5DF-0F66-A246-975C-FD7232ADC37F}" type="datetimeFigureOut">
              <a:rPr lang="en-US" smtClean="0"/>
              <a:t>9/17/20</a:t>
            </a:fld>
            <a:endParaRPr lang="en-US"/>
          </a:p>
        </p:txBody>
      </p:sp>
      <p:sp>
        <p:nvSpPr>
          <p:cNvPr id="5" name="Footer Placeholder 4">
            <a:extLst>
              <a:ext uri="{FF2B5EF4-FFF2-40B4-BE49-F238E27FC236}">
                <a16:creationId xmlns:a16="http://schemas.microsoft.com/office/drawing/2014/main" id="{AFF9A4D4-A89C-C441-94A0-34CA28DEA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8C0B1E-E444-6042-BFE9-6520C55D6340}"/>
              </a:ext>
            </a:extLst>
          </p:cNvPr>
          <p:cNvSpPr>
            <a:spLocks noGrp="1"/>
          </p:cNvSpPr>
          <p:nvPr>
            <p:ph type="sldNum" sz="quarter" idx="12"/>
          </p:nvPr>
        </p:nvSpPr>
        <p:spPr/>
        <p:txBody>
          <a:bodyPr/>
          <a:lstStyle/>
          <a:p>
            <a:fld id="{9C9327DF-7BFA-CE4D-9EF7-01882A37F5B0}" type="slidenum">
              <a:rPr lang="en-US" smtClean="0"/>
              <a:t>‹#›</a:t>
            </a:fld>
            <a:endParaRPr lang="en-US"/>
          </a:p>
        </p:txBody>
      </p:sp>
    </p:spTree>
    <p:extLst>
      <p:ext uri="{BB962C8B-B14F-4D97-AF65-F5344CB8AC3E}">
        <p14:creationId xmlns:p14="http://schemas.microsoft.com/office/powerpoint/2010/main" val="20305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40F63-BB77-CC41-9718-376DDB71B8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179A66-4795-E24E-9E53-8BC75D054C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B81EE-749B-CA47-8051-F655919D5FA7}"/>
              </a:ext>
            </a:extLst>
          </p:cNvPr>
          <p:cNvSpPr>
            <a:spLocks noGrp="1"/>
          </p:cNvSpPr>
          <p:nvPr>
            <p:ph type="dt" sz="half" idx="10"/>
          </p:nvPr>
        </p:nvSpPr>
        <p:spPr/>
        <p:txBody>
          <a:bodyPr/>
          <a:lstStyle/>
          <a:p>
            <a:fld id="{9120C5DF-0F66-A246-975C-FD7232ADC37F}" type="datetimeFigureOut">
              <a:rPr lang="en-US" smtClean="0"/>
              <a:t>9/17/20</a:t>
            </a:fld>
            <a:endParaRPr lang="en-US"/>
          </a:p>
        </p:txBody>
      </p:sp>
      <p:sp>
        <p:nvSpPr>
          <p:cNvPr id="5" name="Footer Placeholder 4">
            <a:extLst>
              <a:ext uri="{FF2B5EF4-FFF2-40B4-BE49-F238E27FC236}">
                <a16:creationId xmlns:a16="http://schemas.microsoft.com/office/drawing/2014/main" id="{A743B2C1-1F9C-E64D-8EE2-452545652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7E8F0-C469-E749-AF26-259BD50738E9}"/>
              </a:ext>
            </a:extLst>
          </p:cNvPr>
          <p:cNvSpPr>
            <a:spLocks noGrp="1"/>
          </p:cNvSpPr>
          <p:nvPr>
            <p:ph type="sldNum" sz="quarter" idx="12"/>
          </p:nvPr>
        </p:nvSpPr>
        <p:spPr/>
        <p:txBody>
          <a:bodyPr/>
          <a:lstStyle/>
          <a:p>
            <a:fld id="{9C9327DF-7BFA-CE4D-9EF7-01882A37F5B0}" type="slidenum">
              <a:rPr lang="en-US" smtClean="0"/>
              <a:t>‹#›</a:t>
            </a:fld>
            <a:endParaRPr lang="en-US"/>
          </a:p>
        </p:txBody>
      </p:sp>
    </p:spTree>
    <p:extLst>
      <p:ext uri="{BB962C8B-B14F-4D97-AF65-F5344CB8AC3E}">
        <p14:creationId xmlns:p14="http://schemas.microsoft.com/office/powerpoint/2010/main" val="3073498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CA92A9-013D-D841-96E0-36FD36095C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58CDAC-F772-7343-999A-67B24310B9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2BF4A-9D27-5147-B08C-EF3150B83EF5}"/>
              </a:ext>
            </a:extLst>
          </p:cNvPr>
          <p:cNvSpPr>
            <a:spLocks noGrp="1"/>
          </p:cNvSpPr>
          <p:nvPr>
            <p:ph type="dt" sz="half" idx="10"/>
          </p:nvPr>
        </p:nvSpPr>
        <p:spPr/>
        <p:txBody>
          <a:bodyPr/>
          <a:lstStyle/>
          <a:p>
            <a:fld id="{9120C5DF-0F66-A246-975C-FD7232ADC37F}" type="datetimeFigureOut">
              <a:rPr lang="en-US" smtClean="0"/>
              <a:t>9/17/20</a:t>
            </a:fld>
            <a:endParaRPr lang="en-US"/>
          </a:p>
        </p:txBody>
      </p:sp>
      <p:sp>
        <p:nvSpPr>
          <p:cNvPr id="5" name="Footer Placeholder 4">
            <a:extLst>
              <a:ext uri="{FF2B5EF4-FFF2-40B4-BE49-F238E27FC236}">
                <a16:creationId xmlns:a16="http://schemas.microsoft.com/office/drawing/2014/main" id="{9AC3EF36-1E25-D942-B3F2-36CD0C1C7E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3D4B5-C475-5A40-8FA4-E2DA2988ACA2}"/>
              </a:ext>
            </a:extLst>
          </p:cNvPr>
          <p:cNvSpPr>
            <a:spLocks noGrp="1"/>
          </p:cNvSpPr>
          <p:nvPr>
            <p:ph type="sldNum" sz="quarter" idx="12"/>
          </p:nvPr>
        </p:nvSpPr>
        <p:spPr/>
        <p:txBody>
          <a:bodyPr/>
          <a:lstStyle/>
          <a:p>
            <a:fld id="{9C9327DF-7BFA-CE4D-9EF7-01882A37F5B0}" type="slidenum">
              <a:rPr lang="en-US" smtClean="0"/>
              <a:t>‹#›</a:t>
            </a:fld>
            <a:endParaRPr lang="en-US"/>
          </a:p>
        </p:txBody>
      </p:sp>
    </p:spTree>
    <p:extLst>
      <p:ext uri="{BB962C8B-B14F-4D97-AF65-F5344CB8AC3E}">
        <p14:creationId xmlns:p14="http://schemas.microsoft.com/office/powerpoint/2010/main" val="379721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BA2F-CA96-0C47-A456-5D85317CA7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077219-34A4-4147-B7EC-9E78615DD8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07A4E-77E5-CD47-8FFB-B33B32CE7049}"/>
              </a:ext>
            </a:extLst>
          </p:cNvPr>
          <p:cNvSpPr>
            <a:spLocks noGrp="1"/>
          </p:cNvSpPr>
          <p:nvPr>
            <p:ph type="dt" sz="half" idx="10"/>
          </p:nvPr>
        </p:nvSpPr>
        <p:spPr/>
        <p:txBody>
          <a:bodyPr/>
          <a:lstStyle/>
          <a:p>
            <a:fld id="{9120C5DF-0F66-A246-975C-FD7232ADC37F}" type="datetimeFigureOut">
              <a:rPr lang="en-US" smtClean="0"/>
              <a:t>9/17/20</a:t>
            </a:fld>
            <a:endParaRPr lang="en-US"/>
          </a:p>
        </p:txBody>
      </p:sp>
      <p:sp>
        <p:nvSpPr>
          <p:cNvPr id="5" name="Footer Placeholder 4">
            <a:extLst>
              <a:ext uri="{FF2B5EF4-FFF2-40B4-BE49-F238E27FC236}">
                <a16:creationId xmlns:a16="http://schemas.microsoft.com/office/drawing/2014/main" id="{FA0EE4F6-4C22-FD48-BA96-350B02ECB5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851DF-6B70-0844-A3F2-0EA40808CCF2}"/>
              </a:ext>
            </a:extLst>
          </p:cNvPr>
          <p:cNvSpPr>
            <a:spLocks noGrp="1"/>
          </p:cNvSpPr>
          <p:nvPr>
            <p:ph type="sldNum" sz="quarter" idx="12"/>
          </p:nvPr>
        </p:nvSpPr>
        <p:spPr/>
        <p:txBody>
          <a:bodyPr/>
          <a:lstStyle/>
          <a:p>
            <a:fld id="{9C9327DF-7BFA-CE4D-9EF7-01882A37F5B0}" type="slidenum">
              <a:rPr lang="en-US" smtClean="0"/>
              <a:t>‹#›</a:t>
            </a:fld>
            <a:endParaRPr lang="en-US"/>
          </a:p>
        </p:txBody>
      </p:sp>
    </p:spTree>
    <p:extLst>
      <p:ext uri="{BB962C8B-B14F-4D97-AF65-F5344CB8AC3E}">
        <p14:creationId xmlns:p14="http://schemas.microsoft.com/office/powerpoint/2010/main" val="888199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85FC-979B-E942-A737-3FFBA3529F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7D9FB8-1775-AF4F-8E72-CED9F94E4C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EB44DAA-B2BE-1747-9303-FD8CE4B1191A}"/>
              </a:ext>
            </a:extLst>
          </p:cNvPr>
          <p:cNvSpPr>
            <a:spLocks noGrp="1"/>
          </p:cNvSpPr>
          <p:nvPr>
            <p:ph type="dt" sz="half" idx="10"/>
          </p:nvPr>
        </p:nvSpPr>
        <p:spPr/>
        <p:txBody>
          <a:bodyPr/>
          <a:lstStyle/>
          <a:p>
            <a:fld id="{9120C5DF-0F66-A246-975C-FD7232ADC37F}" type="datetimeFigureOut">
              <a:rPr lang="en-US" smtClean="0"/>
              <a:t>9/17/20</a:t>
            </a:fld>
            <a:endParaRPr lang="en-US"/>
          </a:p>
        </p:txBody>
      </p:sp>
      <p:sp>
        <p:nvSpPr>
          <p:cNvPr id="5" name="Footer Placeholder 4">
            <a:extLst>
              <a:ext uri="{FF2B5EF4-FFF2-40B4-BE49-F238E27FC236}">
                <a16:creationId xmlns:a16="http://schemas.microsoft.com/office/drawing/2014/main" id="{5E750F75-AC2C-CA47-8A36-8307D56F4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BD675-9203-474D-8165-D3DEF55F2FC9}"/>
              </a:ext>
            </a:extLst>
          </p:cNvPr>
          <p:cNvSpPr>
            <a:spLocks noGrp="1"/>
          </p:cNvSpPr>
          <p:nvPr>
            <p:ph type="sldNum" sz="quarter" idx="12"/>
          </p:nvPr>
        </p:nvSpPr>
        <p:spPr/>
        <p:txBody>
          <a:bodyPr/>
          <a:lstStyle/>
          <a:p>
            <a:fld id="{9C9327DF-7BFA-CE4D-9EF7-01882A37F5B0}" type="slidenum">
              <a:rPr lang="en-US" smtClean="0"/>
              <a:t>‹#›</a:t>
            </a:fld>
            <a:endParaRPr lang="en-US"/>
          </a:p>
        </p:txBody>
      </p:sp>
    </p:spTree>
    <p:extLst>
      <p:ext uri="{BB962C8B-B14F-4D97-AF65-F5344CB8AC3E}">
        <p14:creationId xmlns:p14="http://schemas.microsoft.com/office/powerpoint/2010/main" val="1956250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0010-3130-F242-B227-71A5FFE8A9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34E8F2-1A7A-6B4A-A0C4-927327187D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19ACB-8886-094F-A553-AB8930D4B2C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5B3136-2B37-E141-AA01-02A71265B107}"/>
              </a:ext>
            </a:extLst>
          </p:cNvPr>
          <p:cNvSpPr>
            <a:spLocks noGrp="1"/>
          </p:cNvSpPr>
          <p:nvPr>
            <p:ph type="dt" sz="half" idx="10"/>
          </p:nvPr>
        </p:nvSpPr>
        <p:spPr/>
        <p:txBody>
          <a:bodyPr/>
          <a:lstStyle/>
          <a:p>
            <a:fld id="{9120C5DF-0F66-A246-975C-FD7232ADC37F}" type="datetimeFigureOut">
              <a:rPr lang="en-US" smtClean="0"/>
              <a:t>9/17/20</a:t>
            </a:fld>
            <a:endParaRPr lang="en-US"/>
          </a:p>
        </p:txBody>
      </p:sp>
      <p:sp>
        <p:nvSpPr>
          <p:cNvPr id="6" name="Footer Placeholder 5">
            <a:extLst>
              <a:ext uri="{FF2B5EF4-FFF2-40B4-BE49-F238E27FC236}">
                <a16:creationId xmlns:a16="http://schemas.microsoft.com/office/drawing/2014/main" id="{7F8617B1-94E7-554E-AA68-77F333D675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56284F-EBD1-7746-9C67-3FDE7E676437}"/>
              </a:ext>
            </a:extLst>
          </p:cNvPr>
          <p:cNvSpPr>
            <a:spLocks noGrp="1"/>
          </p:cNvSpPr>
          <p:nvPr>
            <p:ph type="sldNum" sz="quarter" idx="12"/>
          </p:nvPr>
        </p:nvSpPr>
        <p:spPr/>
        <p:txBody>
          <a:bodyPr/>
          <a:lstStyle/>
          <a:p>
            <a:fld id="{9C9327DF-7BFA-CE4D-9EF7-01882A37F5B0}" type="slidenum">
              <a:rPr lang="en-US" smtClean="0"/>
              <a:t>‹#›</a:t>
            </a:fld>
            <a:endParaRPr lang="en-US"/>
          </a:p>
        </p:txBody>
      </p:sp>
    </p:spTree>
    <p:extLst>
      <p:ext uri="{BB962C8B-B14F-4D97-AF65-F5344CB8AC3E}">
        <p14:creationId xmlns:p14="http://schemas.microsoft.com/office/powerpoint/2010/main" val="3987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C6D7-13C3-ED4C-91C0-B468299A72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6F206B-9A99-DE44-8795-D1ED015B7F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84BF9C-2F7E-434A-9F86-5898AA88D3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F4D044-B92A-8D4C-A6B8-A5F345D0F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C91DDBF-9F02-0F47-B9F6-656E15C48F1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A6B362-C3EB-904B-9313-3AA46B5AFB6A}"/>
              </a:ext>
            </a:extLst>
          </p:cNvPr>
          <p:cNvSpPr>
            <a:spLocks noGrp="1"/>
          </p:cNvSpPr>
          <p:nvPr>
            <p:ph type="dt" sz="half" idx="10"/>
          </p:nvPr>
        </p:nvSpPr>
        <p:spPr/>
        <p:txBody>
          <a:bodyPr/>
          <a:lstStyle/>
          <a:p>
            <a:fld id="{9120C5DF-0F66-A246-975C-FD7232ADC37F}" type="datetimeFigureOut">
              <a:rPr lang="en-US" smtClean="0"/>
              <a:t>9/17/20</a:t>
            </a:fld>
            <a:endParaRPr lang="en-US"/>
          </a:p>
        </p:txBody>
      </p:sp>
      <p:sp>
        <p:nvSpPr>
          <p:cNvPr id="8" name="Footer Placeholder 7">
            <a:extLst>
              <a:ext uri="{FF2B5EF4-FFF2-40B4-BE49-F238E27FC236}">
                <a16:creationId xmlns:a16="http://schemas.microsoft.com/office/drawing/2014/main" id="{4E6C860E-00C0-6D4B-AA7A-0CC866A56B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8D34B8-ECB2-AC47-B5F3-332936720970}"/>
              </a:ext>
            </a:extLst>
          </p:cNvPr>
          <p:cNvSpPr>
            <a:spLocks noGrp="1"/>
          </p:cNvSpPr>
          <p:nvPr>
            <p:ph type="sldNum" sz="quarter" idx="12"/>
          </p:nvPr>
        </p:nvSpPr>
        <p:spPr/>
        <p:txBody>
          <a:bodyPr/>
          <a:lstStyle/>
          <a:p>
            <a:fld id="{9C9327DF-7BFA-CE4D-9EF7-01882A37F5B0}" type="slidenum">
              <a:rPr lang="en-US" smtClean="0"/>
              <a:t>‹#›</a:t>
            </a:fld>
            <a:endParaRPr lang="en-US"/>
          </a:p>
        </p:txBody>
      </p:sp>
    </p:spTree>
    <p:extLst>
      <p:ext uri="{BB962C8B-B14F-4D97-AF65-F5344CB8AC3E}">
        <p14:creationId xmlns:p14="http://schemas.microsoft.com/office/powerpoint/2010/main" val="2528862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7753-DCE3-7941-A574-E6B2E443B8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70555B-BC53-FF4E-99A6-1A5687C01520}"/>
              </a:ext>
            </a:extLst>
          </p:cNvPr>
          <p:cNvSpPr>
            <a:spLocks noGrp="1"/>
          </p:cNvSpPr>
          <p:nvPr>
            <p:ph type="dt" sz="half" idx="10"/>
          </p:nvPr>
        </p:nvSpPr>
        <p:spPr/>
        <p:txBody>
          <a:bodyPr/>
          <a:lstStyle/>
          <a:p>
            <a:fld id="{9120C5DF-0F66-A246-975C-FD7232ADC37F}" type="datetimeFigureOut">
              <a:rPr lang="en-US" smtClean="0"/>
              <a:t>9/17/20</a:t>
            </a:fld>
            <a:endParaRPr lang="en-US"/>
          </a:p>
        </p:txBody>
      </p:sp>
      <p:sp>
        <p:nvSpPr>
          <p:cNvPr id="4" name="Footer Placeholder 3">
            <a:extLst>
              <a:ext uri="{FF2B5EF4-FFF2-40B4-BE49-F238E27FC236}">
                <a16:creationId xmlns:a16="http://schemas.microsoft.com/office/drawing/2014/main" id="{B305EDDA-774C-0143-8CE6-9012A0EDE4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C54F9E-A27D-064A-84D6-6461245506AB}"/>
              </a:ext>
            </a:extLst>
          </p:cNvPr>
          <p:cNvSpPr>
            <a:spLocks noGrp="1"/>
          </p:cNvSpPr>
          <p:nvPr>
            <p:ph type="sldNum" sz="quarter" idx="12"/>
          </p:nvPr>
        </p:nvSpPr>
        <p:spPr/>
        <p:txBody>
          <a:bodyPr/>
          <a:lstStyle/>
          <a:p>
            <a:fld id="{9C9327DF-7BFA-CE4D-9EF7-01882A37F5B0}" type="slidenum">
              <a:rPr lang="en-US" smtClean="0"/>
              <a:t>‹#›</a:t>
            </a:fld>
            <a:endParaRPr lang="en-US"/>
          </a:p>
        </p:txBody>
      </p:sp>
    </p:spTree>
    <p:extLst>
      <p:ext uri="{BB962C8B-B14F-4D97-AF65-F5344CB8AC3E}">
        <p14:creationId xmlns:p14="http://schemas.microsoft.com/office/powerpoint/2010/main" val="1340367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87F995-CE35-FF4A-AC9A-B94432A1A288}"/>
              </a:ext>
            </a:extLst>
          </p:cNvPr>
          <p:cNvSpPr>
            <a:spLocks noGrp="1"/>
          </p:cNvSpPr>
          <p:nvPr>
            <p:ph type="dt" sz="half" idx="10"/>
          </p:nvPr>
        </p:nvSpPr>
        <p:spPr/>
        <p:txBody>
          <a:bodyPr/>
          <a:lstStyle/>
          <a:p>
            <a:fld id="{9120C5DF-0F66-A246-975C-FD7232ADC37F}" type="datetimeFigureOut">
              <a:rPr lang="en-US" smtClean="0"/>
              <a:t>9/17/20</a:t>
            </a:fld>
            <a:endParaRPr lang="en-US"/>
          </a:p>
        </p:txBody>
      </p:sp>
      <p:sp>
        <p:nvSpPr>
          <p:cNvPr id="3" name="Footer Placeholder 2">
            <a:extLst>
              <a:ext uri="{FF2B5EF4-FFF2-40B4-BE49-F238E27FC236}">
                <a16:creationId xmlns:a16="http://schemas.microsoft.com/office/drawing/2014/main" id="{7C4A600E-F7DF-F144-BE07-69021865EB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39CEB2-16C7-1F4C-82D2-DD15A61E2B7D}"/>
              </a:ext>
            </a:extLst>
          </p:cNvPr>
          <p:cNvSpPr>
            <a:spLocks noGrp="1"/>
          </p:cNvSpPr>
          <p:nvPr>
            <p:ph type="sldNum" sz="quarter" idx="12"/>
          </p:nvPr>
        </p:nvSpPr>
        <p:spPr/>
        <p:txBody>
          <a:bodyPr/>
          <a:lstStyle/>
          <a:p>
            <a:fld id="{9C9327DF-7BFA-CE4D-9EF7-01882A37F5B0}" type="slidenum">
              <a:rPr lang="en-US" smtClean="0"/>
              <a:t>‹#›</a:t>
            </a:fld>
            <a:endParaRPr lang="en-US"/>
          </a:p>
        </p:txBody>
      </p:sp>
    </p:spTree>
    <p:extLst>
      <p:ext uri="{BB962C8B-B14F-4D97-AF65-F5344CB8AC3E}">
        <p14:creationId xmlns:p14="http://schemas.microsoft.com/office/powerpoint/2010/main" val="148904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8635-C428-2D45-8F76-F47704A6BE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923A2C-FC4D-114C-A93B-8395BB109C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219D0E-D957-F74D-B7DA-2BD1D5BBC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9CE2A6-5617-3A4E-AD87-CC4C82E63F95}"/>
              </a:ext>
            </a:extLst>
          </p:cNvPr>
          <p:cNvSpPr>
            <a:spLocks noGrp="1"/>
          </p:cNvSpPr>
          <p:nvPr>
            <p:ph type="dt" sz="half" idx="10"/>
          </p:nvPr>
        </p:nvSpPr>
        <p:spPr/>
        <p:txBody>
          <a:bodyPr/>
          <a:lstStyle/>
          <a:p>
            <a:fld id="{9120C5DF-0F66-A246-975C-FD7232ADC37F}" type="datetimeFigureOut">
              <a:rPr lang="en-US" smtClean="0"/>
              <a:t>9/17/20</a:t>
            </a:fld>
            <a:endParaRPr lang="en-US"/>
          </a:p>
        </p:txBody>
      </p:sp>
      <p:sp>
        <p:nvSpPr>
          <p:cNvPr id="6" name="Footer Placeholder 5">
            <a:extLst>
              <a:ext uri="{FF2B5EF4-FFF2-40B4-BE49-F238E27FC236}">
                <a16:creationId xmlns:a16="http://schemas.microsoft.com/office/drawing/2014/main" id="{5697302C-8F34-3645-BB28-76FE0121FB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C158EC-2DD1-BB48-91A1-78063A0BD080}"/>
              </a:ext>
            </a:extLst>
          </p:cNvPr>
          <p:cNvSpPr>
            <a:spLocks noGrp="1"/>
          </p:cNvSpPr>
          <p:nvPr>
            <p:ph type="sldNum" sz="quarter" idx="12"/>
          </p:nvPr>
        </p:nvSpPr>
        <p:spPr/>
        <p:txBody>
          <a:bodyPr/>
          <a:lstStyle/>
          <a:p>
            <a:fld id="{9C9327DF-7BFA-CE4D-9EF7-01882A37F5B0}" type="slidenum">
              <a:rPr lang="en-US" smtClean="0"/>
              <a:t>‹#›</a:t>
            </a:fld>
            <a:endParaRPr lang="en-US"/>
          </a:p>
        </p:txBody>
      </p:sp>
    </p:spTree>
    <p:extLst>
      <p:ext uri="{BB962C8B-B14F-4D97-AF65-F5344CB8AC3E}">
        <p14:creationId xmlns:p14="http://schemas.microsoft.com/office/powerpoint/2010/main" val="1694194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89D-3F85-F54B-B69D-F484B669D0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71F86E-B4CC-714A-8466-370AE54E4F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D92364-3D38-0647-BBEA-39A272B1B0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90FD04-4DD1-5344-A446-7AF1CE8D3CE2}"/>
              </a:ext>
            </a:extLst>
          </p:cNvPr>
          <p:cNvSpPr>
            <a:spLocks noGrp="1"/>
          </p:cNvSpPr>
          <p:nvPr>
            <p:ph type="dt" sz="half" idx="10"/>
          </p:nvPr>
        </p:nvSpPr>
        <p:spPr/>
        <p:txBody>
          <a:bodyPr/>
          <a:lstStyle/>
          <a:p>
            <a:fld id="{9120C5DF-0F66-A246-975C-FD7232ADC37F}" type="datetimeFigureOut">
              <a:rPr lang="en-US" smtClean="0"/>
              <a:t>9/17/20</a:t>
            </a:fld>
            <a:endParaRPr lang="en-US"/>
          </a:p>
        </p:txBody>
      </p:sp>
      <p:sp>
        <p:nvSpPr>
          <p:cNvPr id="6" name="Footer Placeholder 5">
            <a:extLst>
              <a:ext uri="{FF2B5EF4-FFF2-40B4-BE49-F238E27FC236}">
                <a16:creationId xmlns:a16="http://schemas.microsoft.com/office/drawing/2014/main" id="{502B6278-74F4-1C45-9E12-B00268904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12EC7-C6C8-2948-BB39-EDA9FB1A7A7A}"/>
              </a:ext>
            </a:extLst>
          </p:cNvPr>
          <p:cNvSpPr>
            <a:spLocks noGrp="1"/>
          </p:cNvSpPr>
          <p:nvPr>
            <p:ph type="sldNum" sz="quarter" idx="12"/>
          </p:nvPr>
        </p:nvSpPr>
        <p:spPr/>
        <p:txBody>
          <a:bodyPr/>
          <a:lstStyle/>
          <a:p>
            <a:fld id="{9C9327DF-7BFA-CE4D-9EF7-01882A37F5B0}" type="slidenum">
              <a:rPr lang="en-US" smtClean="0"/>
              <a:t>‹#›</a:t>
            </a:fld>
            <a:endParaRPr lang="en-US"/>
          </a:p>
        </p:txBody>
      </p:sp>
    </p:spTree>
    <p:extLst>
      <p:ext uri="{BB962C8B-B14F-4D97-AF65-F5344CB8AC3E}">
        <p14:creationId xmlns:p14="http://schemas.microsoft.com/office/powerpoint/2010/main" val="389510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E13F1F-73FA-AB44-8DB0-F2258D00A1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597A40-0D3B-A444-B5BF-BE3A577D70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49C60-DD19-7F47-9B59-50AC4068F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20C5DF-0F66-A246-975C-FD7232ADC37F}" type="datetimeFigureOut">
              <a:rPr lang="en-US" smtClean="0"/>
              <a:t>9/17/20</a:t>
            </a:fld>
            <a:endParaRPr lang="en-US"/>
          </a:p>
        </p:txBody>
      </p:sp>
      <p:sp>
        <p:nvSpPr>
          <p:cNvPr id="5" name="Footer Placeholder 4">
            <a:extLst>
              <a:ext uri="{FF2B5EF4-FFF2-40B4-BE49-F238E27FC236}">
                <a16:creationId xmlns:a16="http://schemas.microsoft.com/office/drawing/2014/main" id="{521084A4-9E70-5846-ABE8-A492CE4334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C407D1-CAF1-2F43-B2EC-EE02205F9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327DF-7BFA-CE4D-9EF7-01882A37F5B0}" type="slidenum">
              <a:rPr lang="en-US" smtClean="0"/>
              <a:t>‹#›</a:t>
            </a:fld>
            <a:endParaRPr lang="en-US"/>
          </a:p>
        </p:txBody>
      </p:sp>
    </p:spTree>
    <p:extLst>
      <p:ext uri="{BB962C8B-B14F-4D97-AF65-F5344CB8AC3E}">
        <p14:creationId xmlns:p14="http://schemas.microsoft.com/office/powerpoint/2010/main" val="1368719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gocdiep@vnu.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image" Target="../media/image31.tiff"/><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hyperlink" Target="https://docs.opencv.org/master/d2/d74/tutorial_js_histogram_equalization.html"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26.tiff"/><Relationship Id="rId1" Type="http://schemas.openxmlformats.org/officeDocument/2006/relationships/slideLayout" Target="../slideLayouts/slideLayout6.xml"/><Relationship Id="rId5" Type="http://schemas.openxmlformats.org/officeDocument/2006/relationships/image" Target="../media/image430.png"/><Relationship Id="rId4" Type="http://schemas.openxmlformats.org/officeDocument/2006/relationships/image" Target="../media/image420.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1.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6.png"/><Relationship Id="rId21" Type="http://schemas.openxmlformats.org/officeDocument/2006/relationships/image" Target="../media/image15.png"/><Relationship Id="rId7" Type="http://schemas.openxmlformats.org/officeDocument/2006/relationships/image" Target="../media/image8.png"/><Relationship Id="rId12" Type="http://schemas.openxmlformats.org/officeDocument/2006/relationships/customXml" Target="../ink/ink6.xml"/><Relationship Id="rId17" Type="http://schemas.openxmlformats.org/officeDocument/2006/relationships/image" Target="../media/image13.png"/><Relationship Id="rId25" Type="http://schemas.openxmlformats.org/officeDocument/2006/relationships/image" Target="../media/image17.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0.png"/><Relationship Id="rId24" Type="http://schemas.openxmlformats.org/officeDocument/2006/relationships/customXml" Target="../ink/ink12.xml"/><Relationship Id="rId5" Type="http://schemas.openxmlformats.org/officeDocument/2006/relationships/image" Target="../media/image7.png"/><Relationship Id="rId15" Type="http://schemas.openxmlformats.org/officeDocument/2006/relationships/image" Target="../media/image12.png"/><Relationship Id="rId23" Type="http://schemas.openxmlformats.org/officeDocument/2006/relationships/image" Target="../media/image16.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14.png"/><Relationship Id="rId31" Type="http://schemas.openxmlformats.org/officeDocument/2006/relationships/image" Target="../media/image20.png"/><Relationship Id="rId4" Type="http://schemas.openxmlformats.org/officeDocument/2006/relationships/customXml" Target="../ink/ink2.xml"/><Relationship Id="rId9" Type="http://schemas.openxmlformats.org/officeDocument/2006/relationships/image" Target="../media/image9.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8.png"/><Relationship Id="rId30" Type="http://schemas.openxmlformats.org/officeDocument/2006/relationships/customXml" Target="../ink/ink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6D235-B925-8D41-999C-F236334ACD00}"/>
              </a:ext>
            </a:extLst>
          </p:cNvPr>
          <p:cNvSpPr>
            <a:spLocks noGrp="1"/>
          </p:cNvSpPr>
          <p:nvPr>
            <p:ph type="ctrTitle"/>
          </p:nvPr>
        </p:nvSpPr>
        <p:spPr/>
        <p:txBody>
          <a:bodyPr/>
          <a:lstStyle/>
          <a:p>
            <a:r>
              <a:rPr lang="en-US" dirty="0"/>
              <a:t>Image Processing</a:t>
            </a:r>
            <a:br>
              <a:rPr lang="en-US" dirty="0"/>
            </a:br>
            <a:r>
              <a:rPr lang="en-US" dirty="0"/>
              <a:t>INT3404 20</a:t>
            </a:r>
          </a:p>
        </p:txBody>
      </p:sp>
      <p:sp>
        <p:nvSpPr>
          <p:cNvPr id="3" name="Subtitle 2">
            <a:extLst>
              <a:ext uri="{FF2B5EF4-FFF2-40B4-BE49-F238E27FC236}">
                <a16:creationId xmlns:a16="http://schemas.microsoft.com/office/drawing/2014/main" id="{2159A23F-3D8E-AC4C-89F9-7C614FCB4370}"/>
              </a:ext>
            </a:extLst>
          </p:cNvPr>
          <p:cNvSpPr>
            <a:spLocks noGrp="1"/>
          </p:cNvSpPr>
          <p:nvPr>
            <p:ph type="subTitle" idx="1"/>
          </p:nvPr>
        </p:nvSpPr>
        <p:spPr/>
        <p:txBody>
          <a:bodyPr/>
          <a:lstStyle/>
          <a:p>
            <a:r>
              <a:rPr lang="en-US" dirty="0"/>
              <a:t>Lecturer: Nguyen </a:t>
            </a:r>
            <a:r>
              <a:rPr lang="en-US" dirty="0" err="1"/>
              <a:t>Thi</a:t>
            </a:r>
            <a:r>
              <a:rPr lang="en-US" dirty="0"/>
              <a:t> Ngoc Diep, Ph.D.</a:t>
            </a:r>
          </a:p>
          <a:p>
            <a:r>
              <a:rPr lang="en-US" dirty="0"/>
              <a:t>Email: </a:t>
            </a:r>
            <a:r>
              <a:rPr lang="en-US" dirty="0">
                <a:hlinkClick r:id="rId3"/>
              </a:rPr>
              <a:t>ngocdiep@vnu.edu.vn</a:t>
            </a:r>
            <a:endParaRPr lang="en-US" dirty="0"/>
          </a:p>
        </p:txBody>
      </p:sp>
    </p:spTree>
    <p:extLst>
      <p:ext uri="{BB962C8B-B14F-4D97-AF65-F5344CB8AC3E}">
        <p14:creationId xmlns:p14="http://schemas.microsoft.com/office/powerpoint/2010/main" val="1311752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B33B-AB3C-7C43-B4FB-4CF232195019}"/>
              </a:ext>
            </a:extLst>
          </p:cNvPr>
          <p:cNvSpPr>
            <a:spLocks noGrp="1"/>
          </p:cNvSpPr>
          <p:nvPr>
            <p:ph type="title"/>
          </p:nvPr>
        </p:nvSpPr>
        <p:spPr/>
        <p:txBody>
          <a:bodyPr/>
          <a:lstStyle/>
          <a:p>
            <a:r>
              <a:rPr lang="en-US" dirty="0"/>
              <a:t>Histogram shape and image appearance</a:t>
            </a:r>
          </a:p>
        </p:txBody>
      </p:sp>
      <p:pic>
        <p:nvPicPr>
          <p:cNvPr id="4" name="Picture 3">
            <a:extLst>
              <a:ext uri="{FF2B5EF4-FFF2-40B4-BE49-F238E27FC236}">
                <a16:creationId xmlns:a16="http://schemas.microsoft.com/office/drawing/2014/main" id="{2B230481-F907-634F-AAD2-0E5CC89C3168}"/>
              </a:ext>
            </a:extLst>
          </p:cNvPr>
          <p:cNvPicPr>
            <a:picLocks noChangeAspect="1"/>
          </p:cNvPicPr>
          <p:nvPr/>
        </p:nvPicPr>
        <p:blipFill rotWithShape="1">
          <a:blip r:embed="rId3"/>
          <a:srcRect l="6250" t="7157" r="8474" b="52451"/>
          <a:stretch/>
        </p:blipFill>
        <p:spPr>
          <a:xfrm>
            <a:off x="1346402" y="1459005"/>
            <a:ext cx="8994387" cy="5271247"/>
          </a:xfrm>
          <a:prstGeom prst="rect">
            <a:avLst/>
          </a:prstGeom>
        </p:spPr>
      </p:pic>
    </p:spTree>
    <p:extLst>
      <p:ext uri="{BB962C8B-B14F-4D97-AF65-F5344CB8AC3E}">
        <p14:creationId xmlns:p14="http://schemas.microsoft.com/office/powerpoint/2010/main" val="217301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FA95-A9C5-F84D-9322-72B03F922EB5}"/>
              </a:ext>
            </a:extLst>
          </p:cNvPr>
          <p:cNvSpPr>
            <a:spLocks noGrp="1"/>
          </p:cNvSpPr>
          <p:nvPr>
            <p:ph type="title"/>
          </p:nvPr>
        </p:nvSpPr>
        <p:spPr/>
        <p:txBody>
          <a:bodyPr/>
          <a:lstStyle/>
          <a:p>
            <a:r>
              <a:rPr lang="en-US" dirty="0"/>
              <a:t>Color image</a:t>
            </a:r>
          </a:p>
        </p:txBody>
      </p:sp>
      <p:pic>
        <p:nvPicPr>
          <p:cNvPr id="4" name="Picture 3">
            <a:extLst>
              <a:ext uri="{FF2B5EF4-FFF2-40B4-BE49-F238E27FC236}">
                <a16:creationId xmlns:a16="http://schemas.microsoft.com/office/drawing/2014/main" id="{B367CCAA-9F76-8B4D-8888-79C4578F95F5}"/>
              </a:ext>
            </a:extLst>
          </p:cNvPr>
          <p:cNvPicPr>
            <a:picLocks noChangeAspect="1"/>
          </p:cNvPicPr>
          <p:nvPr/>
        </p:nvPicPr>
        <p:blipFill>
          <a:blip r:embed="rId2"/>
          <a:stretch>
            <a:fillRect/>
          </a:stretch>
        </p:blipFill>
        <p:spPr>
          <a:xfrm>
            <a:off x="1044404" y="2486721"/>
            <a:ext cx="6804196" cy="3321298"/>
          </a:xfrm>
          <a:prstGeom prst="rect">
            <a:avLst/>
          </a:prstGeom>
        </p:spPr>
      </p:pic>
    </p:spTree>
    <p:extLst>
      <p:ext uri="{BB962C8B-B14F-4D97-AF65-F5344CB8AC3E}">
        <p14:creationId xmlns:p14="http://schemas.microsoft.com/office/powerpoint/2010/main" val="26216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1708F4-8372-0745-9818-55FF9EE66B44}"/>
              </a:ext>
            </a:extLst>
          </p:cNvPr>
          <p:cNvSpPr>
            <a:spLocks noGrp="1"/>
          </p:cNvSpPr>
          <p:nvPr>
            <p:ph type="title"/>
          </p:nvPr>
        </p:nvSpPr>
        <p:spPr/>
        <p:txBody>
          <a:bodyPr/>
          <a:lstStyle/>
          <a:p>
            <a:r>
              <a:rPr lang="en-US" dirty="0"/>
              <a:t>Histogram equalization</a:t>
            </a:r>
          </a:p>
        </p:txBody>
      </p:sp>
      <p:sp>
        <p:nvSpPr>
          <p:cNvPr id="4" name="Text Placeholder 3">
            <a:extLst>
              <a:ext uri="{FF2B5EF4-FFF2-40B4-BE49-F238E27FC236}">
                <a16:creationId xmlns:a16="http://schemas.microsoft.com/office/drawing/2014/main" id="{900D995D-E869-3A48-A727-7975423AA679}"/>
              </a:ext>
            </a:extLst>
          </p:cNvPr>
          <p:cNvSpPr>
            <a:spLocks noGrp="1"/>
          </p:cNvSpPr>
          <p:nvPr>
            <p:ph type="body" idx="1"/>
          </p:nvPr>
        </p:nvSpPr>
        <p:spPr/>
        <p:txBody>
          <a:bodyPr/>
          <a:lstStyle/>
          <a:p>
            <a:r>
              <a:rPr lang="en-US" dirty="0"/>
              <a:t>(</a:t>
            </a:r>
            <a:r>
              <a:rPr lang="en-US" dirty="0" err="1"/>
              <a:t>Cân</a:t>
            </a:r>
            <a:r>
              <a:rPr lang="en-US" dirty="0"/>
              <a:t> </a:t>
            </a:r>
            <a:r>
              <a:rPr lang="en-US" dirty="0" err="1"/>
              <a:t>bằng</a:t>
            </a:r>
            <a:r>
              <a:rPr lang="en-US" dirty="0"/>
              <a:t> </a:t>
            </a:r>
            <a:r>
              <a:rPr lang="en-US" dirty="0" err="1"/>
              <a:t>biểu</a:t>
            </a:r>
            <a:r>
              <a:rPr lang="en-US" dirty="0"/>
              <a:t> </a:t>
            </a:r>
            <a:r>
              <a:rPr lang="en-US" dirty="0" err="1"/>
              <a:t>đồ</a:t>
            </a:r>
            <a:r>
              <a:rPr lang="en-US" dirty="0"/>
              <a:t> </a:t>
            </a:r>
            <a:r>
              <a:rPr lang="en-US" dirty="0" err="1"/>
              <a:t>mức</a:t>
            </a:r>
            <a:r>
              <a:rPr lang="en-US" dirty="0"/>
              <a:t> </a:t>
            </a:r>
            <a:r>
              <a:rPr lang="en-US" dirty="0" err="1"/>
              <a:t>xám</a:t>
            </a:r>
            <a:r>
              <a:rPr lang="en-US" dirty="0"/>
              <a:t>)</a:t>
            </a:r>
          </a:p>
          <a:p>
            <a:r>
              <a:rPr lang="en-US" dirty="0"/>
              <a:t>A special contrast enhancement technique</a:t>
            </a:r>
          </a:p>
          <a:p>
            <a:endParaRPr lang="en-US" dirty="0"/>
          </a:p>
        </p:txBody>
      </p:sp>
    </p:spTree>
    <p:extLst>
      <p:ext uri="{BB962C8B-B14F-4D97-AF65-F5344CB8AC3E}">
        <p14:creationId xmlns:p14="http://schemas.microsoft.com/office/powerpoint/2010/main" val="374762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9C34-FEB6-0D4A-8A72-67921A528A12}"/>
              </a:ext>
            </a:extLst>
          </p:cNvPr>
          <p:cNvSpPr>
            <a:spLocks noGrp="1"/>
          </p:cNvSpPr>
          <p:nvPr>
            <p:ph type="title"/>
          </p:nvPr>
        </p:nvSpPr>
        <p:spPr/>
        <p:txBody>
          <a:bodyPr/>
          <a:lstStyle/>
          <a:p>
            <a:r>
              <a:rPr lang="en-US" dirty="0"/>
              <a:t>Histogram equalization</a:t>
            </a:r>
          </a:p>
        </p:txBody>
      </p:sp>
      <p:pic>
        <p:nvPicPr>
          <p:cNvPr id="3" name="Picture 2">
            <a:extLst>
              <a:ext uri="{FF2B5EF4-FFF2-40B4-BE49-F238E27FC236}">
                <a16:creationId xmlns:a16="http://schemas.microsoft.com/office/drawing/2014/main" id="{13AC3B82-892E-404E-BB48-0A44D43961E0}"/>
              </a:ext>
            </a:extLst>
          </p:cNvPr>
          <p:cNvPicPr>
            <a:picLocks noChangeAspect="1"/>
          </p:cNvPicPr>
          <p:nvPr/>
        </p:nvPicPr>
        <p:blipFill rotWithShape="1">
          <a:blip r:embed="rId2"/>
          <a:srcRect t="26153" r="54026"/>
          <a:stretch/>
        </p:blipFill>
        <p:spPr>
          <a:xfrm>
            <a:off x="1072538" y="2265415"/>
            <a:ext cx="3532632" cy="2953559"/>
          </a:xfrm>
          <a:prstGeom prst="rect">
            <a:avLst/>
          </a:prstGeom>
        </p:spPr>
      </p:pic>
      <p:pic>
        <p:nvPicPr>
          <p:cNvPr id="4" name="Picture 3">
            <a:extLst>
              <a:ext uri="{FF2B5EF4-FFF2-40B4-BE49-F238E27FC236}">
                <a16:creationId xmlns:a16="http://schemas.microsoft.com/office/drawing/2014/main" id="{5DDDBCD0-7244-F942-82C0-9D1228BE9DF0}"/>
              </a:ext>
            </a:extLst>
          </p:cNvPr>
          <p:cNvPicPr>
            <a:picLocks noChangeAspect="1"/>
          </p:cNvPicPr>
          <p:nvPr/>
        </p:nvPicPr>
        <p:blipFill rotWithShape="1">
          <a:blip r:embed="rId2"/>
          <a:srcRect l="47203" t="26153"/>
          <a:stretch/>
        </p:blipFill>
        <p:spPr>
          <a:xfrm>
            <a:off x="6269378" y="2265414"/>
            <a:ext cx="4056888" cy="2953559"/>
          </a:xfrm>
          <a:prstGeom prst="rect">
            <a:avLst/>
          </a:prstGeom>
        </p:spPr>
      </p:pic>
      <p:sp>
        <p:nvSpPr>
          <p:cNvPr id="5" name="Right Arrow 4">
            <a:extLst>
              <a:ext uri="{FF2B5EF4-FFF2-40B4-BE49-F238E27FC236}">
                <a16:creationId xmlns:a16="http://schemas.microsoft.com/office/drawing/2014/main" id="{30920BE4-6215-6B4F-8CFA-0B860786AFAF}"/>
              </a:ext>
            </a:extLst>
          </p:cNvPr>
          <p:cNvSpPr/>
          <p:nvPr/>
        </p:nvSpPr>
        <p:spPr>
          <a:xfrm>
            <a:off x="5025794" y="3742193"/>
            <a:ext cx="1124712" cy="416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64D55A-541F-B841-89FE-BE67F5503C7E}"/>
              </a:ext>
            </a:extLst>
          </p:cNvPr>
          <p:cNvPicPr>
            <a:picLocks noChangeAspect="1"/>
          </p:cNvPicPr>
          <p:nvPr/>
        </p:nvPicPr>
        <p:blipFill>
          <a:blip r:embed="rId3"/>
          <a:stretch>
            <a:fillRect/>
          </a:stretch>
        </p:blipFill>
        <p:spPr>
          <a:xfrm>
            <a:off x="2117911" y="5327720"/>
            <a:ext cx="7623407" cy="1530280"/>
          </a:xfrm>
          <a:prstGeom prst="rect">
            <a:avLst/>
          </a:prstGeom>
        </p:spPr>
      </p:pic>
      <p:sp>
        <p:nvSpPr>
          <p:cNvPr id="7" name="TextBox 6">
            <a:extLst>
              <a:ext uri="{FF2B5EF4-FFF2-40B4-BE49-F238E27FC236}">
                <a16:creationId xmlns:a16="http://schemas.microsoft.com/office/drawing/2014/main" id="{7B7DD707-976B-8C48-A5D2-B6C24E685406}"/>
              </a:ext>
            </a:extLst>
          </p:cNvPr>
          <p:cNvSpPr txBox="1"/>
          <p:nvPr/>
        </p:nvSpPr>
        <p:spPr>
          <a:xfrm>
            <a:off x="4867246" y="5008881"/>
            <a:ext cx="1140056" cy="584775"/>
          </a:xfrm>
          <a:prstGeom prst="rect">
            <a:avLst/>
          </a:prstGeom>
          <a:noFill/>
        </p:spPr>
        <p:txBody>
          <a:bodyPr wrap="none" rtlCol="0">
            <a:spAutoFit/>
          </a:bodyPr>
          <a:lstStyle/>
          <a:p>
            <a:r>
              <a:rPr lang="en-US" sz="3200" dirty="0">
                <a:solidFill>
                  <a:srgbClr val="0070C0"/>
                </a:solidFill>
              </a:rPr>
              <a:t>How?</a:t>
            </a:r>
          </a:p>
        </p:txBody>
      </p:sp>
      <p:sp>
        <p:nvSpPr>
          <p:cNvPr id="8" name="TextBox 7">
            <a:extLst>
              <a:ext uri="{FF2B5EF4-FFF2-40B4-BE49-F238E27FC236}">
                <a16:creationId xmlns:a16="http://schemas.microsoft.com/office/drawing/2014/main" id="{1D54C02E-F76B-6144-8C85-6DC9ADD7829E}"/>
              </a:ext>
            </a:extLst>
          </p:cNvPr>
          <p:cNvSpPr txBox="1"/>
          <p:nvPr/>
        </p:nvSpPr>
        <p:spPr>
          <a:xfrm>
            <a:off x="739588" y="1393061"/>
            <a:ext cx="8821271" cy="1200329"/>
          </a:xfrm>
          <a:prstGeom prst="rect">
            <a:avLst/>
          </a:prstGeom>
          <a:noFill/>
        </p:spPr>
        <p:txBody>
          <a:bodyPr wrap="square" rtlCol="0">
            <a:spAutoFit/>
          </a:bodyPr>
          <a:lstStyle/>
          <a:p>
            <a:r>
              <a:rPr lang="en-US" u="sng" dirty="0">
                <a:solidFill>
                  <a:srgbClr val="0070C0"/>
                </a:solidFill>
              </a:rPr>
              <a:t>Objective: </a:t>
            </a:r>
            <a:r>
              <a:rPr lang="en-US" dirty="0">
                <a:solidFill>
                  <a:srgbClr val="0070C0"/>
                </a:solidFill>
              </a:rPr>
              <a:t>To improve the dynamic range and contrast of an image</a:t>
            </a:r>
          </a:p>
          <a:p>
            <a:pPr marL="285750" indent="-285750">
              <a:buFont typeface="Wingdings" pitchFamily="2" charset="2"/>
              <a:buChar char="à"/>
            </a:pPr>
            <a:r>
              <a:rPr lang="en-US" dirty="0">
                <a:sym typeface="Wingdings" pitchFamily="2" charset="2"/>
              </a:rPr>
              <a:t>Reassigning pixel intensity values such that the resulting image has a (close to) uniform distribution across its entire range of values</a:t>
            </a:r>
          </a:p>
          <a:p>
            <a:pPr marL="285750" indent="-285750">
              <a:buFont typeface="Wingdings" pitchFamily="2" charset="2"/>
              <a:buChar char="à"/>
            </a:pPr>
            <a:r>
              <a:rPr lang="en-US" dirty="0">
                <a:sym typeface="Wingdings" pitchFamily="2" charset="2"/>
              </a:rPr>
              <a:t>Meaning, having a flat intensity histogram</a:t>
            </a:r>
            <a:endParaRPr lang="en-US" dirty="0"/>
          </a:p>
        </p:txBody>
      </p:sp>
    </p:spTree>
    <p:extLst>
      <p:ext uri="{BB962C8B-B14F-4D97-AF65-F5344CB8AC3E}">
        <p14:creationId xmlns:p14="http://schemas.microsoft.com/office/powerpoint/2010/main" val="649969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4BD3-D95F-E042-926D-6AD7804DBA3A}"/>
              </a:ext>
            </a:extLst>
          </p:cNvPr>
          <p:cNvSpPr>
            <a:spLocks noGrp="1"/>
          </p:cNvSpPr>
          <p:nvPr>
            <p:ph type="title"/>
          </p:nvPr>
        </p:nvSpPr>
        <p:spPr/>
        <p:txBody>
          <a:bodyPr/>
          <a:lstStyle/>
          <a:p>
            <a:r>
              <a:rPr lang="en-US" dirty="0"/>
              <a:t>Image integrity</a:t>
            </a:r>
          </a:p>
        </p:txBody>
      </p:sp>
      <p:sp>
        <p:nvSpPr>
          <p:cNvPr id="3" name="Content Placeholder 2">
            <a:extLst>
              <a:ext uri="{FF2B5EF4-FFF2-40B4-BE49-F238E27FC236}">
                <a16:creationId xmlns:a16="http://schemas.microsoft.com/office/drawing/2014/main" id="{7BAB09A8-BF48-6F49-8AEF-0208AB7C7FD7}"/>
              </a:ext>
            </a:extLst>
          </p:cNvPr>
          <p:cNvSpPr>
            <a:spLocks noGrp="1"/>
          </p:cNvSpPr>
          <p:nvPr>
            <p:ph idx="1"/>
          </p:nvPr>
        </p:nvSpPr>
        <p:spPr>
          <a:xfrm>
            <a:off x="838200" y="1825625"/>
            <a:ext cx="10515600" cy="1334434"/>
          </a:xfrm>
        </p:spPr>
        <p:txBody>
          <a:bodyPr/>
          <a:lstStyle/>
          <a:p>
            <a:r>
              <a:rPr lang="en-US" dirty="0"/>
              <a:t>Intensity reassignments must preserve image integrity</a:t>
            </a:r>
          </a:p>
          <a:p>
            <a:pPr lvl="1"/>
            <a:r>
              <a:rPr lang="en-US" dirty="0"/>
              <a:t>Not affect the intensity information structure (</a:t>
            </a:r>
            <a:r>
              <a:rPr lang="en-US" dirty="0">
                <a:solidFill>
                  <a:srgbClr val="0070C0"/>
                </a:solidFill>
              </a:rPr>
              <a:t>intensity ranking</a:t>
            </a:r>
            <a:r>
              <a:rPr lang="en-US" dirty="0"/>
              <a:t>) with respect to the </a:t>
            </a:r>
            <a:r>
              <a:rPr lang="en-US" dirty="0">
                <a:solidFill>
                  <a:srgbClr val="0070C0"/>
                </a:solidFill>
              </a:rPr>
              <a:t>pixel geometry</a:t>
            </a:r>
          </a:p>
        </p:txBody>
      </p:sp>
      <p:sp>
        <p:nvSpPr>
          <p:cNvPr id="6" name="Right Arrow 5">
            <a:extLst>
              <a:ext uri="{FF2B5EF4-FFF2-40B4-BE49-F238E27FC236}">
                <a16:creationId xmlns:a16="http://schemas.microsoft.com/office/drawing/2014/main" id="{1FAE690B-9D93-404D-BAE5-24B671035F41}"/>
              </a:ext>
            </a:extLst>
          </p:cNvPr>
          <p:cNvSpPr/>
          <p:nvPr/>
        </p:nvSpPr>
        <p:spPr>
          <a:xfrm>
            <a:off x="5801658" y="4962058"/>
            <a:ext cx="726141" cy="188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091F7F0-C953-844B-B755-3483F2C79A1B}"/>
              </a:ext>
            </a:extLst>
          </p:cNvPr>
          <p:cNvPicPr>
            <a:picLocks noChangeAspect="1"/>
          </p:cNvPicPr>
          <p:nvPr/>
        </p:nvPicPr>
        <p:blipFill>
          <a:blip r:embed="rId2"/>
          <a:stretch>
            <a:fillRect/>
          </a:stretch>
        </p:blipFill>
        <p:spPr>
          <a:xfrm>
            <a:off x="1174376" y="3563470"/>
            <a:ext cx="2234453" cy="3115743"/>
          </a:xfrm>
          <a:prstGeom prst="rect">
            <a:avLst/>
          </a:prstGeom>
        </p:spPr>
      </p:pic>
      <p:pic>
        <p:nvPicPr>
          <p:cNvPr id="13" name="Picture 12">
            <a:extLst>
              <a:ext uri="{FF2B5EF4-FFF2-40B4-BE49-F238E27FC236}">
                <a16:creationId xmlns:a16="http://schemas.microsoft.com/office/drawing/2014/main" id="{3CBB3A77-C494-EF4E-945C-6C1269EDBDDA}"/>
              </a:ext>
            </a:extLst>
          </p:cNvPr>
          <p:cNvPicPr>
            <a:picLocks noChangeAspect="1"/>
          </p:cNvPicPr>
          <p:nvPr/>
        </p:nvPicPr>
        <p:blipFill>
          <a:blip r:embed="rId3"/>
          <a:stretch>
            <a:fillRect/>
          </a:stretch>
        </p:blipFill>
        <p:spPr>
          <a:xfrm>
            <a:off x="6804211" y="3610535"/>
            <a:ext cx="2237442" cy="3119912"/>
          </a:xfrm>
          <a:prstGeom prst="rect">
            <a:avLst/>
          </a:prstGeom>
        </p:spPr>
      </p:pic>
      <p:pic>
        <p:nvPicPr>
          <p:cNvPr id="15" name="Picture 14">
            <a:extLst>
              <a:ext uri="{FF2B5EF4-FFF2-40B4-BE49-F238E27FC236}">
                <a16:creationId xmlns:a16="http://schemas.microsoft.com/office/drawing/2014/main" id="{A835F48D-A05D-D546-AFFD-89034FEAE6BD}"/>
              </a:ext>
            </a:extLst>
          </p:cNvPr>
          <p:cNvPicPr>
            <a:picLocks noChangeAspect="1"/>
          </p:cNvPicPr>
          <p:nvPr/>
        </p:nvPicPr>
        <p:blipFill>
          <a:blip r:embed="rId4"/>
          <a:stretch>
            <a:fillRect/>
          </a:stretch>
        </p:blipFill>
        <p:spPr>
          <a:xfrm>
            <a:off x="9704665" y="3610535"/>
            <a:ext cx="1227979" cy="1227979"/>
          </a:xfrm>
          <a:prstGeom prst="rect">
            <a:avLst/>
          </a:prstGeom>
        </p:spPr>
      </p:pic>
      <p:pic>
        <p:nvPicPr>
          <p:cNvPr id="16" name="Picture 15">
            <a:extLst>
              <a:ext uri="{FF2B5EF4-FFF2-40B4-BE49-F238E27FC236}">
                <a16:creationId xmlns:a16="http://schemas.microsoft.com/office/drawing/2014/main" id="{751666A9-8A2A-B543-8A20-C083151D6EA4}"/>
              </a:ext>
            </a:extLst>
          </p:cNvPr>
          <p:cNvPicPr>
            <a:picLocks noChangeAspect="1"/>
          </p:cNvPicPr>
          <p:nvPr/>
        </p:nvPicPr>
        <p:blipFill>
          <a:blip r:embed="rId5"/>
          <a:stretch>
            <a:fillRect/>
          </a:stretch>
        </p:blipFill>
        <p:spPr>
          <a:xfrm>
            <a:off x="3685241" y="3610535"/>
            <a:ext cx="1227979" cy="1227979"/>
          </a:xfrm>
          <a:prstGeom prst="rect">
            <a:avLst/>
          </a:prstGeom>
        </p:spPr>
      </p:pic>
      <p:sp>
        <p:nvSpPr>
          <p:cNvPr id="17" name="TextBox 16">
            <a:extLst>
              <a:ext uri="{FF2B5EF4-FFF2-40B4-BE49-F238E27FC236}">
                <a16:creationId xmlns:a16="http://schemas.microsoft.com/office/drawing/2014/main" id="{508D840F-E7A7-1847-9B46-EAFACC09D5E5}"/>
              </a:ext>
            </a:extLst>
          </p:cNvPr>
          <p:cNvSpPr txBox="1"/>
          <p:nvPr/>
        </p:nvSpPr>
        <p:spPr>
          <a:xfrm>
            <a:off x="4913220" y="3160059"/>
            <a:ext cx="1772729" cy="369332"/>
          </a:xfrm>
          <a:prstGeom prst="rect">
            <a:avLst/>
          </a:prstGeom>
          <a:noFill/>
        </p:spPr>
        <p:txBody>
          <a:bodyPr wrap="none" rtlCol="0">
            <a:spAutoFit/>
          </a:bodyPr>
          <a:lstStyle/>
          <a:p>
            <a:r>
              <a:rPr lang="en-US" dirty="0">
                <a:solidFill>
                  <a:srgbClr val="0070C0"/>
                </a:solidFill>
              </a:rPr>
              <a:t>bright </a:t>
            </a:r>
            <a:r>
              <a:rPr lang="en-US" dirty="0">
                <a:solidFill>
                  <a:srgbClr val="0070C0"/>
                </a:solidFill>
                <a:sym typeface="Wingdings" pitchFamily="2" charset="2"/>
              </a:rPr>
              <a:t></a:t>
            </a:r>
            <a:r>
              <a:rPr lang="en-US" dirty="0">
                <a:solidFill>
                  <a:srgbClr val="0070C0"/>
                </a:solidFill>
              </a:rPr>
              <a:t> </a:t>
            </a:r>
            <a:r>
              <a:rPr lang="en-US" dirty="0">
                <a:solidFill>
                  <a:srgbClr val="0070C0"/>
                </a:solidFill>
                <a:sym typeface="Wingdings" pitchFamily="2" charset="2"/>
              </a:rPr>
              <a:t> dark</a:t>
            </a:r>
            <a:endParaRPr lang="en-US" dirty="0">
              <a:solidFill>
                <a:srgbClr val="0070C0"/>
              </a:solidFill>
            </a:endParaRPr>
          </a:p>
        </p:txBody>
      </p:sp>
    </p:spTree>
    <p:extLst>
      <p:ext uri="{BB962C8B-B14F-4D97-AF65-F5344CB8AC3E}">
        <p14:creationId xmlns:p14="http://schemas.microsoft.com/office/powerpoint/2010/main" val="93240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937AF-46D3-B243-ACD6-4D4C016FA5E2}"/>
              </a:ext>
            </a:extLst>
          </p:cNvPr>
          <p:cNvSpPr>
            <a:spLocks noGrp="1"/>
          </p:cNvSpPr>
          <p:nvPr>
            <p:ph type="title"/>
          </p:nvPr>
        </p:nvSpPr>
        <p:spPr>
          <a:xfrm>
            <a:off x="838200" y="365125"/>
            <a:ext cx="10515600" cy="1325563"/>
          </a:xfrm>
        </p:spPr>
        <p:txBody>
          <a:bodyPr/>
          <a:lstStyle/>
          <a:p>
            <a:r>
              <a:rPr lang="en-US" dirty="0"/>
              <a:t>”Pixel geometry”</a:t>
            </a:r>
          </a:p>
        </p:txBody>
      </p:sp>
      <p:pic>
        <p:nvPicPr>
          <p:cNvPr id="5" name="Picture 4">
            <a:extLst>
              <a:ext uri="{FF2B5EF4-FFF2-40B4-BE49-F238E27FC236}">
                <a16:creationId xmlns:a16="http://schemas.microsoft.com/office/drawing/2014/main" id="{B50B57EC-C9C4-DD4A-9F83-B98DC95960C7}"/>
              </a:ext>
            </a:extLst>
          </p:cNvPr>
          <p:cNvPicPr>
            <a:picLocks noChangeAspect="1"/>
          </p:cNvPicPr>
          <p:nvPr/>
        </p:nvPicPr>
        <p:blipFill>
          <a:blip r:embed="rId2"/>
          <a:stretch>
            <a:fillRect/>
          </a:stretch>
        </p:blipFill>
        <p:spPr>
          <a:xfrm>
            <a:off x="3509681" y="1898037"/>
            <a:ext cx="5723965" cy="313564"/>
          </a:xfrm>
          <a:prstGeom prst="rect">
            <a:avLst/>
          </a:prstGeom>
        </p:spPr>
      </p:pic>
      <p:pic>
        <p:nvPicPr>
          <p:cNvPr id="6" name="Picture 5">
            <a:extLst>
              <a:ext uri="{FF2B5EF4-FFF2-40B4-BE49-F238E27FC236}">
                <a16:creationId xmlns:a16="http://schemas.microsoft.com/office/drawing/2014/main" id="{1A195631-7AE3-0A4A-87E3-3CBD1701609B}"/>
              </a:ext>
            </a:extLst>
          </p:cNvPr>
          <p:cNvPicPr>
            <a:picLocks noChangeAspect="1"/>
          </p:cNvPicPr>
          <p:nvPr/>
        </p:nvPicPr>
        <p:blipFill>
          <a:blip r:embed="rId3"/>
          <a:stretch>
            <a:fillRect/>
          </a:stretch>
        </p:blipFill>
        <p:spPr>
          <a:xfrm>
            <a:off x="3509681" y="2403711"/>
            <a:ext cx="2281890" cy="273144"/>
          </a:xfrm>
          <a:prstGeom prst="rect">
            <a:avLst/>
          </a:prstGeom>
        </p:spPr>
      </p:pic>
      <p:pic>
        <p:nvPicPr>
          <p:cNvPr id="7" name="Picture 6">
            <a:extLst>
              <a:ext uri="{FF2B5EF4-FFF2-40B4-BE49-F238E27FC236}">
                <a16:creationId xmlns:a16="http://schemas.microsoft.com/office/drawing/2014/main" id="{F324E21C-A853-CE4C-BBA9-464ED05AADEA}"/>
              </a:ext>
            </a:extLst>
          </p:cNvPr>
          <p:cNvPicPr>
            <a:picLocks noChangeAspect="1"/>
          </p:cNvPicPr>
          <p:nvPr/>
        </p:nvPicPr>
        <p:blipFill>
          <a:blip r:embed="rId4"/>
          <a:stretch>
            <a:fillRect/>
          </a:stretch>
        </p:blipFill>
        <p:spPr>
          <a:xfrm>
            <a:off x="2581834" y="4061743"/>
            <a:ext cx="5811371" cy="749708"/>
          </a:xfrm>
          <a:prstGeom prst="rect">
            <a:avLst/>
          </a:prstGeom>
        </p:spPr>
      </p:pic>
      <p:sp>
        <p:nvSpPr>
          <p:cNvPr id="8" name="Freeform 7">
            <a:extLst>
              <a:ext uri="{FF2B5EF4-FFF2-40B4-BE49-F238E27FC236}">
                <a16:creationId xmlns:a16="http://schemas.microsoft.com/office/drawing/2014/main" id="{044DECE2-70C9-904E-8453-76F4EE660275}"/>
              </a:ext>
            </a:extLst>
          </p:cNvPr>
          <p:cNvSpPr/>
          <p:nvPr/>
        </p:nvSpPr>
        <p:spPr>
          <a:xfrm>
            <a:off x="2995328" y="2038863"/>
            <a:ext cx="504769" cy="615241"/>
          </a:xfrm>
          <a:custGeom>
            <a:avLst/>
            <a:gdLst>
              <a:gd name="connsiteX0" fmla="*/ 416859 w 504769"/>
              <a:gd name="connsiteY0" fmla="*/ 0 h 615241"/>
              <a:gd name="connsiteX1" fmla="*/ 13447 w 504769"/>
              <a:gd name="connsiteY1" fmla="*/ 248771 h 615241"/>
              <a:gd name="connsiteX2" fmla="*/ 6723 w 504769"/>
              <a:gd name="connsiteY2" fmla="*/ 282388 h 615241"/>
              <a:gd name="connsiteX3" fmla="*/ 0 w 504769"/>
              <a:gd name="connsiteY3" fmla="*/ 309282 h 615241"/>
              <a:gd name="connsiteX4" fmla="*/ 13447 w 504769"/>
              <a:gd name="connsiteY4" fmla="*/ 383241 h 615241"/>
              <a:gd name="connsiteX5" fmla="*/ 20170 w 504769"/>
              <a:gd name="connsiteY5" fmla="*/ 410135 h 615241"/>
              <a:gd name="connsiteX6" fmla="*/ 47065 w 504769"/>
              <a:gd name="connsiteY6" fmla="*/ 437029 h 615241"/>
              <a:gd name="connsiteX7" fmla="*/ 121023 w 504769"/>
              <a:gd name="connsiteY7" fmla="*/ 477371 h 615241"/>
              <a:gd name="connsiteX8" fmla="*/ 147918 w 504769"/>
              <a:gd name="connsiteY8" fmla="*/ 490818 h 615241"/>
              <a:gd name="connsiteX9" fmla="*/ 309282 w 504769"/>
              <a:gd name="connsiteY9" fmla="*/ 510988 h 615241"/>
              <a:gd name="connsiteX10" fmla="*/ 383241 w 504769"/>
              <a:gd name="connsiteY10" fmla="*/ 504265 h 615241"/>
              <a:gd name="connsiteX11" fmla="*/ 430306 w 504769"/>
              <a:gd name="connsiteY11" fmla="*/ 497541 h 615241"/>
              <a:gd name="connsiteX12" fmla="*/ 396688 w 504769"/>
              <a:gd name="connsiteY12" fmla="*/ 484094 h 615241"/>
              <a:gd name="connsiteX13" fmla="*/ 302559 w 504769"/>
              <a:gd name="connsiteY13" fmla="*/ 470647 h 615241"/>
              <a:gd name="connsiteX14" fmla="*/ 248770 w 504769"/>
              <a:gd name="connsiteY14" fmla="*/ 457200 h 615241"/>
              <a:gd name="connsiteX15" fmla="*/ 316006 w 504769"/>
              <a:gd name="connsiteY15" fmla="*/ 477371 h 615241"/>
              <a:gd name="connsiteX16" fmla="*/ 342900 w 504769"/>
              <a:gd name="connsiteY16" fmla="*/ 484094 h 615241"/>
              <a:gd name="connsiteX17" fmla="*/ 383241 w 504769"/>
              <a:gd name="connsiteY17" fmla="*/ 490818 h 615241"/>
              <a:gd name="connsiteX18" fmla="*/ 484094 w 504769"/>
              <a:gd name="connsiteY18" fmla="*/ 504265 h 615241"/>
              <a:gd name="connsiteX19" fmla="*/ 504265 w 504769"/>
              <a:gd name="connsiteY19" fmla="*/ 510988 h 615241"/>
              <a:gd name="connsiteX20" fmla="*/ 463923 w 504769"/>
              <a:gd name="connsiteY20" fmla="*/ 537882 h 615241"/>
              <a:gd name="connsiteX21" fmla="*/ 423582 w 504769"/>
              <a:gd name="connsiteY21" fmla="*/ 564776 h 615241"/>
              <a:gd name="connsiteX22" fmla="*/ 403412 w 504769"/>
              <a:gd name="connsiteY22" fmla="*/ 571500 h 615241"/>
              <a:gd name="connsiteX23" fmla="*/ 363070 w 504769"/>
              <a:gd name="connsiteY23" fmla="*/ 591671 h 615241"/>
              <a:gd name="connsiteX24" fmla="*/ 342900 w 504769"/>
              <a:gd name="connsiteY24" fmla="*/ 517712 h 615241"/>
              <a:gd name="connsiteX25" fmla="*/ 336176 w 504769"/>
              <a:gd name="connsiteY25" fmla="*/ 477371 h 61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4769" h="615241">
                <a:moveTo>
                  <a:pt x="416859" y="0"/>
                </a:moveTo>
                <a:cubicBezTo>
                  <a:pt x="102450" y="175855"/>
                  <a:pt x="51402" y="77973"/>
                  <a:pt x="13447" y="248771"/>
                </a:cubicBezTo>
                <a:cubicBezTo>
                  <a:pt x="10968" y="259927"/>
                  <a:pt x="9202" y="271233"/>
                  <a:pt x="6723" y="282388"/>
                </a:cubicBezTo>
                <a:cubicBezTo>
                  <a:pt x="4718" y="291408"/>
                  <a:pt x="2241" y="300317"/>
                  <a:pt x="0" y="309282"/>
                </a:cubicBezTo>
                <a:cubicBezTo>
                  <a:pt x="4482" y="333935"/>
                  <a:pt x="8533" y="358670"/>
                  <a:pt x="13447" y="383241"/>
                </a:cubicBezTo>
                <a:cubicBezTo>
                  <a:pt x="15259" y="392302"/>
                  <a:pt x="15272" y="402299"/>
                  <a:pt x="20170" y="410135"/>
                </a:cubicBezTo>
                <a:cubicBezTo>
                  <a:pt x="26889" y="420886"/>
                  <a:pt x="37165" y="429109"/>
                  <a:pt x="47065" y="437029"/>
                </a:cubicBezTo>
                <a:cubicBezTo>
                  <a:pt x="86690" y="468728"/>
                  <a:pt x="80435" y="459331"/>
                  <a:pt x="121023" y="477371"/>
                </a:cubicBezTo>
                <a:cubicBezTo>
                  <a:pt x="130182" y="481442"/>
                  <a:pt x="138194" y="488387"/>
                  <a:pt x="147918" y="490818"/>
                </a:cubicBezTo>
                <a:cubicBezTo>
                  <a:pt x="201572" y="504231"/>
                  <a:pt x="254531" y="506426"/>
                  <a:pt x="309282" y="510988"/>
                </a:cubicBezTo>
                <a:cubicBezTo>
                  <a:pt x="333935" y="508747"/>
                  <a:pt x="358638" y="506999"/>
                  <a:pt x="383241" y="504265"/>
                </a:cubicBezTo>
                <a:cubicBezTo>
                  <a:pt x="398992" y="502515"/>
                  <a:pt x="421515" y="510727"/>
                  <a:pt x="430306" y="497541"/>
                </a:cubicBezTo>
                <a:cubicBezTo>
                  <a:pt x="437001" y="487499"/>
                  <a:pt x="407989" y="488332"/>
                  <a:pt x="396688" y="484094"/>
                </a:cubicBezTo>
                <a:cubicBezTo>
                  <a:pt x="359438" y="470125"/>
                  <a:pt x="361206" y="475979"/>
                  <a:pt x="302559" y="470647"/>
                </a:cubicBezTo>
                <a:cubicBezTo>
                  <a:pt x="296706" y="468696"/>
                  <a:pt x="248770" y="451790"/>
                  <a:pt x="248770" y="457200"/>
                </a:cubicBezTo>
                <a:cubicBezTo>
                  <a:pt x="248770" y="466129"/>
                  <a:pt x="312432" y="476577"/>
                  <a:pt x="316006" y="477371"/>
                </a:cubicBezTo>
                <a:cubicBezTo>
                  <a:pt x="325026" y="479376"/>
                  <a:pt x="333839" y="482282"/>
                  <a:pt x="342900" y="484094"/>
                </a:cubicBezTo>
                <a:cubicBezTo>
                  <a:pt x="356268" y="486768"/>
                  <a:pt x="369767" y="488745"/>
                  <a:pt x="383241" y="490818"/>
                </a:cubicBezTo>
                <a:cubicBezTo>
                  <a:pt x="423415" y="496999"/>
                  <a:pt x="442832" y="499107"/>
                  <a:pt x="484094" y="504265"/>
                </a:cubicBezTo>
                <a:cubicBezTo>
                  <a:pt x="490818" y="506506"/>
                  <a:pt x="507911" y="504911"/>
                  <a:pt x="504265" y="510988"/>
                </a:cubicBezTo>
                <a:cubicBezTo>
                  <a:pt x="495950" y="524846"/>
                  <a:pt x="477370" y="528917"/>
                  <a:pt x="463923" y="537882"/>
                </a:cubicBezTo>
                <a:lnTo>
                  <a:pt x="423582" y="564776"/>
                </a:lnTo>
                <a:cubicBezTo>
                  <a:pt x="416859" y="567017"/>
                  <a:pt x="409751" y="568330"/>
                  <a:pt x="403412" y="571500"/>
                </a:cubicBezTo>
                <a:cubicBezTo>
                  <a:pt x="351280" y="597567"/>
                  <a:pt x="413767" y="574771"/>
                  <a:pt x="363070" y="591671"/>
                </a:cubicBezTo>
                <a:cubicBezTo>
                  <a:pt x="331281" y="639353"/>
                  <a:pt x="353675" y="614687"/>
                  <a:pt x="342900" y="517712"/>
                </a:cubicBezTo>
                <a:cubicBezTo>
                  <a:pt x="335089" y="447411"/>
                  <a:pt x="336176" y="519005"/>
                  <a:pt x="336176" y="477371"/>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F2FF24-BF09-4545-93C9-B35E31E9E120}"/>
              </a:ext>
            </a:extLst>
          </p:cNvPr>
          <p:cNvSpPr txBox="1"/>
          <p:nvPr/>
        </p:nvSpPr>
        <p:spPr>
          <a:xfrm>
            <a:off x="1754590" y="2120321"/>
            <a:ext cx="1130053" cy="646331"/>
          </a:xfrm>
          <a:prstGeom prst="rect">
            <a:avLst/>
          </a:prstGeom>
          <a:noFill/>
        </p:spPr>
        <p:txBody>
          <a:bodyPr wrap="none" rtlCol="0">
            <a:spAutoFit/>
          </a:bodyPr>
          <a:lstStyle/>
          <a:p>
            <a:r>
              <a:rPr lang="en-US" dirty="0">
                <a:solidFill>
                  <a:srgbClr val="0070C0"/>
                </a:solidFill>
              </a:rPr>
              <a:t>Map/</a:t>
            </a:r>
          </a:p>
          <a:p>
            <a:r>
              <a:rPr lang="en-US" dirty="0">
                <a:solidFill>
                  <a:srgbClr val="0070C0"/>
                </a:solidFill>
              </a:rPr>
              <a:t>Transform</a:t>
            </a:r>
          </a:p>
        </p:txBody>
      </p:sp>
      <p:pic>
        <p:nvPicPr>
          <p:cNvPr id="12" name="Picture 11">
            <a:extLst>
              <a:ext uri="{FF2B5EF4-FFF2-40B4-BE49-F238E27FC236}">
                <a16:creationId xmlns:a16="http://schemas.microsoft.com/office/drawing/2014/main" id="{8EF10A45-88C4-6F41-B19F-C30B13D23B8A}"/>
              </a:ext>
            </a:extLst>
          </p:cNvPr>
          <p:cNvPicPr>
            <a:picLocks noChangeAspect="1"/>
          </p:cNvPicPr>
          <p:nvPr/>
        </p:nvPicPr>
        <p:blipFill>
          <a:blip r:embed="rId5"/>
          <a:stretch>
            <a:fillRect/>
          </a:stretch>
        </p:blipFill>
        <p:spPr>
          <a:xfrm>
            <a:off x="4188758" y="2949160"/>
            <a:ext cx="2699124" cy="526010"/>
          </a:xfrm>
          <a:prstGeom prst="rect">
            <a:avLst/>
          </a:prstGeom>
        </p:spPr>
      </p:pic>
      <p:sp>
        <p:nvSpPr>
          <p:cNvPr id="13" name="TextBox 12">
            <a:extLst>
              <a:ext uri="{FF2B5EF4-FFF2-40B4-BE49-F238E27FC236}">
                <a16:creationId xmlns:a16="http://schemas.microsoft.com/office/drawing/2014/main" id="{09BC4745-AD4A-1346-B061-FB2E666FCAF2}"/>
              </a:ext>
            </a:extLst>
          </p:cNvPr>
          <p:cNvSpPr txBox="1"/>
          <p:nvPr/>
        </p:nvSpPr>
        <p:spPr>
          <a:xfrm>
            <a:off x="2138083" y="3692411"/>
            <a:ext cx="1839927" cy="369332"/>
          </a:xfrm>
          <a:prstGeom prst="rect">
            <a:avLst/>
          </a:prstGeom>
          <a:noFill/>
        </p:spPr>
        <p:txBody>
          <a:bodyPr wrap="none" rtlCol="0">
            <a:spAutoFit/>
          </a:bodyPr>
          <a:lstStyle/>
          <a:p>
            <a:r>
              <a:rPr lang="en-US" dirty="0"/>
              <a:t>Pixel lookup table</a:t>
            </a:r>
          </a:p>
        </p:txBody>
      </p:sp>
      <p:pic>
        <p:nvPicPr>
          <p:cNvPr id="14" name="Picture 13">
            <a:extLst>
              <a:ext uri="{FF2B5EF4-FFF2-40B4-BE49-F238E27FC236}">
                <a16:creationId xmlns:a16="http://schemas.microsoft.com/office/drawing/2014/main" id="{1A3C4E16-CCC3-4240-9BA2-84F1AB07D97D}"/>
              </a:ext>
            </a:extLst>
          </p:cNvPr>
          <p:cNvPicPr>
            <a:picLocks noChangeAspect="1"/>
          </p:cNvPicPr>
          <p:nvPr/>
        </p:nvPicPr>
        <p:blipFill>
          <a:blip r:embed="rId6"/>
          <a:stretch>
            <a:fillRect/>
          </a:stretch>
        </p:blipFill>
        <p:spPr>
          <a:xfrm>
            <a:off x="3301251" y="5778007"/>
            <a:ext cx="4227232" cy="405214"/>
          </a:xfrm>
          <a:prstGeom prst="rect">
            <a:avLst/>
          </a:prstGeom>
        </p:spPr>
      </p:pic>
      <p:sp>
        <p:nvSpPr>
          <p:cNvPr id="15" name="TextBox 14">
            <a:extLst>
              <a:ext uri="{FF2B5EF4-FFF2-40B4-BE49-F238E27FC236}">
                <a16:creationId xmlns:a16="http://schemas.microsoft.com/office/drawing/2014/main" id="{200A1947-09FE-BB46-96F7-2E5FA3C6AB2A}"/>
              </a:ext>
            </a:extLst>
          </p:cNvPr>
          <p:cNvSpPr txBox="1"/>
          <p:nvPr/>
        </p:nvSpPr>
        <p:spPr>
          <a:xfrm>
            <a:off x="1491148" y="5213358"/>
            <a:ext cx="3409972" cy="369332"/>
          </a:xfrm>
          <a:prstGeom prst="rect">
            <a:avLst/>
          </a:prstGeom>
          <a:noFill/>
        </p:spPr>
        <p:txBody>
          <a:bodyPr wrap="none" rtlCol="0">
            <a:spAutoFit/>
          </a:bodyPr>
          <a:lstStyle/>
          <a:p>
            <a:r>
              <a:rPr lang="en-US" dirty="0">
                <a:solidFill>
                  <a:srgbClr val="0070C0"/>
                </a:solidFill>
              </a:rPr>
              <a:t>Preserving the image structure by:</a:t>
            </a:r>
          </a:p>
        </p:txBody>
      </p:sp>
    </p:spTree>
    <p:extLst>
      <p:ext uri="{BB962C8B-B14F-4D97-AF65-F5344CB8AC3E}">
        <p14:creationId xmlns:p14="http://schemas.microsoft.com/office/powerpoint/2010/main" val="3392422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2EE0-1A90-3143-B90F-940725659550}"/>
              </a:ext>
            </a:extLst>
          </p:cNvPr>
          <p:cNvSpPr>
            <a:spLocks noGrp="1"/>
          </p:cNvSpPr>
          <p:nvPr>
            <p:ph type="title"/>
          </p:nvPr>
        </p:nvSpPr>
        <p:spPr/>
        <p:txBody>
          <a:bodyPr/>
          <a:lstStyle/>
          <a:p>
            <a:r>
              <a:rPr lang="en-US" dirty="0"/>
              <a:t>Histogram equalization algorithm</a:t>
            </a:r>
          </a:p>
        </p:txBody>
      </p:sp>
      <p:pic>
        <p:nvPicPr>
          <p:cNvPr id="4" name="Picture 3">
            <a:extLst>
              <a:ext uri="{FF2B5EF4-FFF2-40B4-BE49-F238E27FC236}">
                <a16:creationId xmlns:a16="http://schemas.microsoft.com/office/drawing/2014/main" id="{CF3B3AFC-3911-6846-AE3E-C5042DC1722F}"/>
              </a:ext>
            </a:extLst>
          </p:cNvPr>
          <p:cNvPicPr>
            <a:picLocks noChangeAspect="1"/>
          </p:cNvPicPr>
          <p:nvPr/>
        </p:nvPicPr>
        <p:blipFill rotWithShape="1">
          <a:blip r:embed="rId3"/>
          <a:srcRect b="15158"/>
          <a:stretch/>
        </p:blipFill>
        <p:spPr>
          <a:xfrm>
            <a:off x="2774576" y="1483423"/>
            <a:ext cx="6642848" cy="3779415"/>
          </a:xfrm>
          <a:prstGeom prst="rect">
            <a:avLst/>
          </a:prstGeom>
        </p:spPr>
      </p:pic>
      <p:pic>
        <p:nvPicPr>
          <p:cNvPr id="5" name="Picture 4">
            <a:extLst>
              <a:ext uri="{FF2B5EF4-FFF2-40B4-BE49-F238E27FC236}">
                <a16:creationId xmlns:a16="http://schemas.microsoft.com/office/drawing/2014/main" id="{DC06224C-1209-6740-A9BF-D702C2DB2A2B}"/>
              </a:ext>
            </a:extLst>
          </p:cNvPr>
          <p:cNvPicPr>
            <a:picLocks noChangeAspect="1"/>
          </p:cNvPicPr>
          <p:nvPr/>
        </p:nvPicPr>
        <p:blipFill>
          <a:blip r:embed="rId4"/>
          <a:stretch>
            <a:fillRect/>
          </a:stretch>
        </p:blipFill>
        <p:spPr>
          <a:xfrm>
            <a:off x="7870957" y="5196585"/>
            <a:ext cx="3905624" cy="673057"/>
          </a:xfrm>
          <a:prstGeom prst="rect">
            <a:avLst/>
          </a:prstGeom>
          <a:ln>
            <a:solidFill>
              <a:srgbClr val="FFFF00"/>
            </a:solidFill>
          </a:ln>
        </p:spPr>
      </p:pic>
      <p:pic>
        <p:nvPicPr>
          <p:cNvPr id="6" name="Picture 5">
            <a:extLst>
              <a:ext uri="{FF2B5EF4-FFF2-40B4-BE49-F238E27FC236}">
                <a16:creationId xmlns:a16="http://schemas.microsoft.com/office/drawing/2014/main" id="{FFCDFF62-32D0-5448-8CFD-7B6DD76087D0}"/>
              </a:ext>
            </a:extLst>
          </p:cNvPr>
          <p:cNvPicPr>
            <a:picLocks noChangeAspect="1"/>
          </p:cNvPicPr>
          <p:nvPr/>
        </p:nvPicPr>
        <p:blipFill>
          <a:blip r:embed="rId5"/>
          <a:stretch>
            <a:fillRect/>
          </a:stretch>
        </p:blipFill>
        <p:spPr>
          <a:xfrm>
            <a:off x="7938145" y="6020434"/>
            <a:ext cx="1779699" cy="658118"/>
          </a:xfrm>
          <a:prstGeom prst="rect">
            <a:avLst/>
          </a:prstGeom>
        </p:spPr>
      </p:pic>
      <p:sp>
        <p:nvSpPr>
          <p:cNvPr id="7" name="TextBox 6">
            <a:extLst>
              <a:ext uri="{FF2B5EF4-FFF2-40B4-BE49-F238E27FC236}">
                <a16:creationId xmlns:a16="http://schemas.microsoft.com/office/drawing/2014/main" id="{E052163E-12F2-2943-B784-CE7CCBEBA85F}"/>
              </a:ext>
            </a:extLst>
          </p:cNvPr>
          <p:cNvSpPr txBox="1"/>
          <p:nvPr/>
        </p:nvSpPr>
        <p:spPr>
          <a:xfrm>
            <a:off x="7248723" y="6309220"/>
            <a:ext cx="470000" cy="369332"/>
          </a:xfrm>
          <a:prstGeom prst="rect">
            <a:avLst/>
          </a:prstGeom>
          <a:noFill/>
        </p:spPr>
        <p:txBody>
          <a:bodyPr wrap="none" rtlCol="0">
            <a:spAutoFit/>
          </a:bodyPr>
          <a:lstStyle/>
          <a:p>
            <a:r>
              <a:rPr lang="en-US" dirty="0"/>
              <a:t>Or </a:t>
            </a:r>
          </a:p>
        </p:txBody>
      </p:sp>
      <p:pic>
        <p:nvPicPr>
          <p:cNvPr id="11" name="Picture 10">
            <a:extLst>
              <a:ext uri="{FF2B5EF4-FFF2-40B4-BE49-F238E27FC236}">
                <a16:creationId xmlns:a16="http://schemas.microsoft.com/office/drawing/2014/main" id="{076516B8-C14B-994F-9D0C-6CE7F4CD11CE}"/>
              </a:ext>
            </a:extLst>
          </p:cNvPr>
          <p:cNvPicPr>
            <a:picLocks noChangeAspect="1"/>
          </p:cNvPicPr>
          <p:nvPr/>
        </p:nvPicPr>
        <p:blipFill>
          <a:blip r:embed="rId6"/>
          <a:stretch>
            <a:fillRect/>
          </a:stretch>
        </p:blipFill>
        <p:spPr>
          <a:xfrm>
            <a:off x="1242046" y="5465890"/>
            <a:ext cx="5549153" cy="769793"/>
          </a:xfrm>
          <a:prstGeom prst="rect">
            <a:avLst/>
          </a:prstGeom>
          <a:ln>
            <a:solidFill>
              <a:srgbClr val="00B050"/>
            </a:solidFill>
          </a:ln>
        </p:spPr>
      </p:pic>
      <p:pic>
        <p:nvPicPr>
          <p:cNvPr id="12" name="Picture 11">
            <a:extLst>
              <a:ext uri="{FF2B5EF4-FFF2-40B4-BE49-F238E27FC236}">
                <a16:creationId xmlns:a16="http://schemas.microsoft.com/office/drawing/2014/main" id="{CD316FED-FAC3-B545-A894-84C72EDE2006}"/>
              </a:ext>
            </a:extLst>
          </p:cNvPr>
          <p:cNvPicPr>
            <a:picLocks noChangeAspect="1"/>
          </p:cNvPicPr>
          <p:nvPr/>
        </p:nvPicPr>
        <p:blipFill>
          <a:blip r:embed="rId7"/>
          <a:stretch>
            <a:fillRect/>
          </a:stretch>
        </p:blipFill>
        <p:spPr>
          <a:xfrm>
            <a:off x="256561" y="1691133"/>
            <a:ext cx="4227232" cy="405214"/>
          </a:xfrm>
          <a:prstGeom prst="rect">
            <a:avLst/>
          </a:prstGeom>
        </p:spPr>
      </p:pic>
      <p:sp>
        <p:nvSpPr>
          <p:cNvPr id="16" name="TextBox 15">
            <a:extLst>
              <a:ext uri="{FF2B5EF4-FFF2-40B4-BE49-F238E27FC236}">
                <a16:creationId xmlns:a16="http://schemas.microsoft.com/office/drawing/2014/main" id="{15F0AD1F-3524-0C46-BB58-85C53A03E6AA}"/>
              </a:ext>
            </a:extLst>
          </p:cNvPr>
          <p:cNvSpPr txBox="1"/>
          <p:nvPr/>
        </p:nvSpPr>
        <p:spPr>
          <a:xfrm>
            <a:off x="337858" y="3713356"/>
            <a:ext cx="2400978" cy="2031325"/>
          </a:xfrm>
          <a:prstGeom prst="rect">
            <a:avLst/>
          </a:prstGeom>
          <a:noFill/>
        </p:spPr>
        <p:txBody>
          <a:bodyPr wrap="none" rtlCol="0">
            <a:spAutoFit/>
          </a:bodyPr>
          <a:lstStyle/>
          <a:p>
            <a:r>
              <a:rPr lang="en-US" dirty="0"/>
              <a:t>Step 1: 0 -&gt; 4</a:t>
            </a:r>
          </a:p>
          <a:p>
            <a:r>
              <a:rPr lang="en-US" dirty="0">
                <a:solidFill>
                  <a:srgbClr val="0070C0"/>
                </a:solidFill>
              </a:rPr>
              <a:t>Sum(</a:t>
            </a:r>
            <a:r>
              <a:rPr lang="en-US" dirty="0" err="1">
                <a:solidFill>
                  <a:srgbClr val="0070C0"/>
                </a:solidFill>
              </a:rPr>
              <a:t>rk</a:t>
            </a:r>
            <a:r>
              <a:rPr lang="en-US" dirty="0">
                <a:solidFill>
                  <a:srgbClr val="0070C0"/>
                </a:solidFill>
              </a:rPr>
              <a:t>=0) = sum(</a:t>
            </a:r>
            <a:r>
              <a:rPr lang="en-US" dirty="0" err="1">
                <a:solidFill>
                  <a:srgbClr val="0070C0"/>
                </a:solidFill>
              </a:rPr>
              <a:t>sk</a:t>
            </a:r>
            <a:r>
              <a:rPr lang="en-US" dirty="0">
                <a:solidFill>
                  <a:srgbClr val="0070C0"/>
                </a:solidFill>
              </a:rPr>
              <a:t>-&gt;4)</a:t>
            </a:r>
          </a:p>
          <a:p>
            <a:endParaRPr lang="en-US" dirty="0">
              <a:solidFill>
                <a:srgbClr val="0070C0"/>
              </a:solidFill>
            </a:endParaRPr>
          </a:p>
          <a:p>
            <a:r>
              <a:rPr lang="en-US" dirty="0"/>
              <a:t>If not sum not equal</a:t>
            </a:r>
          </a:p>
          <a:p>
            <a:r>
              <a:rPr lang="en-US" dirty="0"/>
              <a:t>0 </a:t>
            </a:r>
            <a:r>
              <a:rPr lang="en-US" dirty="0">
                <a:sym typeface="Wingdings" pitchFamily="2" charset="2"/>
              </a:rPr>
              <a:t> 3</a:t>
            </a:r>
            <a:endParaRPr lang="en-US" dirty="0"/>
          </a:p>
          <a:p>
            <a:r>
              <a:rPr lang="en-US" dirty="0" err="1"/>
              <a:t>Rk</a:t>
            </a:r>
            <a:r>
              <a:rPr lang="en-US" dirty="0"/>
              <a:t>=1</a:t>
            </a:r>
          </a:p>
          <a:p>
            <a:r>
              <a:rPr lang="en-US" dirty="0" err="1"/>
              <a:t>Sk</a:t>
            </a:r>
            <a:r>
              <a:rPr lang="en-US" dirty="0"/>
              <a:t>=3</a:t>
            </a:r>
          </a:p>
        </p:txBody>
      </p:sp>
      <p:sp>
        <p:nvSpPr>
          <p:cNvPr id="18" name="TextBox 17">
            <a:extLst>
              <a:ext uri="{FF2B5EF4-FFF2-40B4-BE49-F238E27FC236}">
                <a16:creationId xmlns:a16="http://schemas.microsoft.com/office/drawing/2014/main" id="{B331582D-A11F-A44D-916E-7050055A92BB}"/>
              </a:ext>
            </a:extLst>
          </p:cNvPr>
          <p:cNvSpPr txBox="1"/>
          <p:nvPr/>
        </p:nvSpPr>
        <p:spPr>
          <a:xfrm>
            <a:off x="10136459" y="3272883"/>
            <a:ext cx="1182375" cy="923330"/>
          </a:xfrm>
          <a:prstGeom prst="rect">
            <a:avLst/>
          </a:prstGeom>
          <a:noFill/>
        </p:spPr>
        <p:txBody>
          <a:bodyPr wrap="none" rtlCol="0">
            <a:spAutoFit/>
          </a:bodyPr>
          <a:lstStyle/>
          <a:p>
            <a:r>
              <a:rPr lang="en-US" dirty="0"/>
              <a:t>N pixels</a:t>
            </a:r>
          </a:p>
          <a:p>
            <a:r>
              <a:rPr lang="en-US" dirty="0"/>
              <a:t>L </a:t>
            </a:r>
            <a:r>
              <a:rPr lang="en-US" dirty="0" err="1"/>
              <a:t>muc</a:t>
            </a:r>
            <a:r>
              <a:rPr lang="en-US" dirty="0"/>
              <a:t> </a:t>
            </a:r>
            <a:r>
              <a:rPr lang="en-US" dirty="0" err="1"/>
              <a:t>xam</a:t>
            </a:r>
            <a:endParaRPr lang="en-US" dirty="0"/>
          </a:p>
          <a:p>
            <a:r>
              <a:rPr lang="en-US" dirty="0"/>
              <a:t>N/L</a:t>
            </a:r>
          </a:p>
        </p:txBody>
      </p:sp>
    </p:spTree>
    <p:extLst>
      <p:ext uri="{BB962C8B-B14F-4D97-AF65-F5344CB8AC3E}">
        <p14:creationId xmlns:p14="http://schemas.microsoft.com/office/powerpoint/2010/main" val="223783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7717-D180-D446-BB1B-CF8CA3A162E6}"/>
              </a:ext>
            </a:extLst>
          </p:cNvPr>
          <p:cNvSpPr>
            <a:spLocks noGrp="1"/>
          </p:cNvSpPr>
          <p:nvPr>
            <p:ph type="title"/>
          </p:nvPr>
        </p:nvSpPr>
        <p:spPr/>
        <p:txBody>
          <a:bodyPr/>
          <a:lstStyle/>
          <a:p>
            <a:r>
              <a:rPr lang="en-US" dirty="0"/>
              <a:t>Cumulative Intensity Histogram</a:t>
            </a:r>
          </a:p>
        </p:txBody>
      </p:sp>
      <p:pic>
        <p:nvPicPr>
          <p:cNvPr id="4" name="Picture 3">
            <a:extLst>
              <a:ext uri="{FF2B5EF4-FFF2-40B4-BE49-F238E27FC236}">
                <a16:creationId xmlns:a16="http://schemas.microsoft.com/office/drawing/2014/main" id="{66342A02-D911-2C46-9EA5-8DC227A7CFB2}"/>
              </a:ext>
            </a:extLst>
          </p:cNvPr>
          <p:cNvPicPr>
            <a:picLocks noChangeAspect="1"/>
          </p:cNvPicPr>
          <p:nvPr/>
        </p:nvPicPr>
        <p:blipFill>
          <a:blip r:embed="rId2"/>
          <a:stretch>
            <a:fillRect/>
          </a:stretch>
        </p:blipFill>
        <p:spPr>
          <a:xfrm>
            <a:off x="990551" y="1781736"/>
            <a:ext cx="2979402" cy="3052482"/>
          </a:xfrm>
          <a:prstGeom prst="rect">
            <a:avLst/>
          </a:prstGeom>
        </p:spPr>
      </p:pic>
      <p:pic>
        <p:nvPicPr>
          <p:cNvPr id="5" name="Picture 4">
            <a:extLst>
              <a:ext uri="{FF2B5EF4-FFF2-40B4-BE49-F238E27FC236}">
                <a16:creationId xmlns:a16="http://schemas.microsoft.com/office/drawing/2014/main" id="{B14D2383-77F9-4248-A33C-0946A64C675E}"/>
              </a:ext>
            </a:extLst>
          </p:cNvPr>
          <p:cNvPicPr>
            <a:picLocks noChangeAspect="1"/>
          </p:cNvPicPr>
          <p:nvPr/>
        </p:nvPicPr>
        <p:blipFill>
          <a:blip r:embed="rId3"/>
          <a:stretch>
            <a:fillRect/>
          </a:stretch>
        </p:blipFill>
        <p:spPr>
          <a:xfrm>
            <a:off x="5298141" y="1781736"/>
            <a:ext cx="3035664" cy="3103627"/>
          </a:xfrm>
          <a:prstGeom prst="rect">
            <a:avLst/>
          </a:prstGeom>
        </p:spPr>
      </p:pic>
      <p:pic>
        <p:nvPicPr>
          <p:cNvPr id="6" name="Picture 5">
            <a:extLst>
              <a:ext uri="{FF2B5EF4-FFF2-40B4-BE49-F238E27FC236}">
                <a16:creationId xmlns:a16="http://schemas.microsoft.com/office/drawing/2014/main" id="{EAE67C3D-8076-0C46-81CF-49BBE978B4DC}"/>
              </a:ext>
            </a:extLst>
          </p:cNvPr>
          <p:cNvPicPr>
            <a:picLocks noChangeAspect="1"/>
          </p:cNvPicPr>
          <p:nvPr/>
        </p:nvPicPr>
        <p:blipFill>
          <a:blip r:embed="rId4"/>
          <a:stretch>
            <a:fillRect/>
          </a:stretch>
        </p:blipFill>
        <p:spPr>
          <a:xfrm>
            <a:off x="1929654" y="5969974"/>
            <a:ext cx="3905624" cy="673057"/>
          </a:xfrm>
          <a:prstGeom prst="rect">
            <a:avLst/>
          </a:prstGeom>
          <a:ln>
            <a:solidFill>
              <a:srgbClr val="FFFF00"/>
            </a:solidFill>
          </a:ln>
        </p:spPr>
      </p:pic>
      <p:pic>
        <p:nvPicPr>
          <p:cNvPr id="7" name="Picture 6">
            <a:extLst>
              <a:ext uri="{FF2B5EF4-FFF2-40B4-BE49-F238E27FC236}">
                <a16:creationId xmlns:a16="http://schemas.microsoft.com/office/drawing/2014/main" id="{A74F02EF-66BC-5642-8C2A-E2B1C589D781}"/>
              </a:ext>
            </a:extLst>
          </p:cNvPr>
          <p:cNvPicPr>
            <a:picLocks noChangeAspect="1"/>
          </p:cNvPicPr>
          <p:nvPr/>
        </p:nvPicPr>
        <p:blipFill>
          <a:blip r:embed="rId5"/>
          <a:stretch>
            <a:fillRect/>
          </a:stretch>
        </p:blipFill>
        <p:spPr>
          <a:xfrm>
            <a:off x="1781736" y="5414564"/>
            <a:ext cx="3750234" cy="418296"/>
          </a:xfrm>
          <a:prstGeom prst="rect">
            <a:avLst/>
          </a:prstGeom>
          <a:ln>
            <a:solidFill>
              <a:srgbClr val="00B050"/>
            </a:solidFill>
          </a:ln>
        </p:spPr>
      </p:pic>
      <p:pic>
        <p:nvPicPr>
          <p:cNvPr id="8" name="Picture 7">
            <a:extLst>
              <a:ext uri="{FF2B5EF4-FFF2-40B4-BE49-F238E27FC236}">
                <a16:creationId xmlns:a16="http://schemas.microsoft.com/office/drawing/2014/main" id="{59DA2A55-EBBD-DC43-BB4C-8CF5DB7182E3}"/>
              </a:ext>
            </a:extLst>
          </p:cNvPr>
          <p:cNvPicPr>
            <a:picLocks noChangeAspect="1"/>
          </p:cNvPicPr>
          <p:nvPr/>
        </p:nvPicPr>
        <p:blipFill>
          <a:blip r:embed="rId6"/>
          <a:stretch>
            <a:fillRect/>
          </a:stretch>
        </p:blipFill>
        <p:spPr>
          <a:xfrm>
            <a:off x="6093002" y="5042772"/>
            <a:ext cx="5549153" cy="769793"/>
          </a:xfrm>
          <a:prstGeom prst="rect">
            <a:avLst/>
          </a:prstGeom>
          <a:ln>
            <a:solidFill>
              <a:srgbClr val="00B050"/>
            </a:solidFill>
          </a:ln>
        </p:spPr>
      </p:pic>
      <p:sp>
        <p:nvSpPr>
          <p:cNvPr id="9" name="TextBox 8">
            <a:extLst>
              <a:ext uri="{FF2B5EF4-FFF2-40B4-BE49-F238E27FC236}">
                <a16:creationId xmlns:a16="http://schemas.microsoft.com/office/drawing/2014/main" id="{F1B2E9B6-D7AB-7141-BD6F-FD96E5B6D984}"/>
              </a:ext>
            </a:extLst>
          </p:cNvPr>
          <p:cNvSpPr txBox="1"/>
          <p:nvPr/>
        </p:nvSpPr>
        <p:spPr>
          <a:xfrm>
            <a:off x="3969953" y="1459956"/>
            <a:ext cx="1544012" cy="369332"/>
          </a:xfrm>
          <a:prstGeom prst="rect">
            <a:avLst/>
          </a:prstGeom>
          <a:noFill/>
        </p:spPr>
        <p:txBody>
          <a:bodyPr wrap="none" rtlCol="0">
            <a:spAutoFit/>
          </a:bodyPr>
          <a:lstStyle/>
          <a:p>
            <a:r>
              <a:rPr lang="en-US" dirty="0" err="1"/>
              <a:t>C_r</a:t>
            </a:r>
            <a:r>
              <a:rPr lang="en-US" dirty="0"/>
              <a:t>(k) = C_s(k)</a:t>
            </a:r>
          </a:p>
        </p:txBody>
      </p:sp>
    </p:spTree>
    <p:extLst>
      <p:ext uri="{BB962C8B-B14F-4D97-AF65-F5344CB8AC3E}">
        <p14:creationId xmlns:p14="http://schemas.microsoft.com/office/powerpoint/2010/main" val="2138401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C5593-9795-3A4C-935F-F9A0D2CC67E2}"/>
              </a:ext>
            </a:extLst>
          </p:cNvPr>
          <p:cNvSpPr>
            <a:spLocks noGrp="1"/>
          </p:cNvSpPr>
          <p:nvPr>
            <p:ph type="title"/>
          </p:nvPr>
        </p:nvSpPr>
        <p:spPr/>
        <p:txBody>
          <a:bodyPr/>
          <a:lstStyle/>
          <a:p>
            <a:r>
              <a:rPr lang="en-US" dirty="0"/>
              <a:t>Note</a:t>
            </a:r>
          </a:p>
        </p:txBody>
      </p:sp>
      <p:sp>
        <p:nvSpPr>
          <p:cNvPr id="3" name="Content Placeholder 2">
            <a:extLst>
              <a:ext uri="{FF2B5EF4-FFF2-40B4-BE49-F238E27FC236}">
                <a16:creationId xmlns:a16="http://schemas.microsoft.com/office/drawing/2014/main" id="{C1F4B547-F9F7-FB46-A785-8ECA0F8BF9CD}"/>
              </a:ext>
            </a:extLst>
          </p:cNvPr>
          <p:cNvSpPr>
            <a:spLocks noGrp="1"/>
          </p:cNvSpPr>
          <p:nvPr>
            <p:ph idx="1"/>
          </p:nvPr>
        </p:nvSpPr>
        <p:spPr>
          <a:xfrm>
            <a:off x="838200" y="1825625"/>
            <a:ext cx="10515600" cy="2235387"/>
          </a:xfrm>
        </p:spPr>
        <p:txBody>
          <a:bodyPr/>
          <a:lstStyle/>
          <a:p>
            <a:r>
              <a:rPr lang="en-US" dirty="0"/>
              <a:t>All image pixels with the same intensity in the original image cannot be assigned to different intensities but be mapped to the same new value all together.</a:t>
            </a:r>
          </a:p>
          <a:p>
            <a:r>
              <a:rPr lang="en-US" dirty="0">
                <a:sym typeface="Wingdings" pitchFamily="2" charset="2"/>
              </a:rPr>
              <a:t> Perfect histogram equalization will not be possible for digital images due to discrete values</a:t>
            </a:r>
          </a:p>
          <a:p>
            <a:endParaRPr lang="en-US" dirty="0"/>
          </a:p>
        </p:txBody>
      </p:sp>
      <p:pic>
        <p:nvPicPr>
          <p:cNvPr id="4" name="Picture 3">
            <a:extLst>
              <a:ext uri="{FF2B5EF4-FFF2-40B4-BE49-F238E27FC236}">
                <a16:creationId xmlns:a16="http://schemas.microsoft.com/office/drawing/2014/main" id="{029A290C-3161-6A42-8C4C-D076455ED5B1}"/>
              </a:ext>
            </a:extLst>
          </p:cNvPr>
          <p:cNvPicPr>
            <a:picLocks noChangeAspect="1"/>
          </p:cNvPicPr>
          <p:nvPr/>
        </p:nvPicPr>
        <p:blipFill>
          <a:blip r:embed="rId2"/>
          <a:stretch>
            <a:fillRect/>
          </a:stretch>
        </p:blipFill>
        <p:spPr>
          <a:xfrm>
            <a:off x="284460" y="4645776"/>
            <a:ext cx="2992244" cy="1106507"/>
          </a:xfrm>
          <a:prstGeom prst="rect">
            <a:avLst/>
          </a:prstGeom>
        </p:spPr>
      </p:pic>
      <p:sp>
        <p:nvSpPr>
          <p:cNvPr id="6" name="Right Arrow 5">
            <a:extLst>
              <a:ext uri="{FF2B5EF4-FFF2-40B4-BE49-F238E27FC236}">
                <a16:creationId xmlns:a16="http://schemas.microsoft.com/office/drawing/2014/main" id="{9904B26B-5F27-0840-8D65-E697F697F9E4}"/>
              </a:ext>
            </a:extLst>
          </p:cNvPr>
          <p:cNvSpPr/>
          <p:nvPr/>
        </p:nvSpPr>
        <p:spPr>
          <a:xfrm>
            <a:off x="3423449" y="5109177"/>
            <a:ext cx="578223" cy="179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9E94690-34F1-8545-8B5A-A2DF07229857}"/>
              </a:ext>
            </a:extLst>
          </p:cNvPr>
          <p:cNvPicPr>
            <a:picLocks noChangeAspect="1"/>
          </p:cNvPicPr>
          <p:nvPr/>
        </p:nvPicPr>
        <p:blipFill>
          <a:blip r:embed="rId3"/>
          <a:stretch>
            <a:fillRect/>
          </a:stretch>
        </p:blipFill>
        <p:spPr>
          <a:xfrm>
            <a:off x="4148418" y="4269315"/>
            <a:ext cx="7682547" cy="1566282"/>
          </a:xfrm>
          <a:prstGeom prst="rect">
            <a:avLst/>
          </a:prstGeom>
        </p:spPr>
      </p:pic>
    </p:spTree>
    <p:extLst>
      <p:ext uri="{BB962C8B-B14F-4D97-AF65-F5344CB8AC3E}">
        <p14:creationId xmlns:p14="http://schemas.microsoft.com/office/powerpoint/2010/main" val="2460768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52EE3C-3B53-0148-A7AD-D2394FCF99C1}"/>
              </a:ext>
            </a:extLst>
          </p:cNvPr>
          <p:cNvSpPr>
            <a:spLocks noGrp="1"/>
          </p:cNvSpPr>
          <p:nvPr>
            <p:ph type="title"/>
          </p:nvPr>
        </p:nvSpPr>
        <p:spPr/>
        <p:txBody>
          <a:bodyPr/>
          <a:lstStyle/>
          <a:p>
            <a:r>
              <a:rPr lang="en-US" dirty="0"/>
              <a:t>Characteristics of histogram equalization</a:t>
            </a:r>
          </a:p>
        </p:txBody>
      </p:sp>
      <p:pic>
        <p:nvPicPr>
          <p:cNvPr id="5" name="Picture 4">
            <a:extLst>
              <a:ext uri="{FF2B5EF4-FFF2-40B4-BE49-F238E27FC236}">
                <a16:creationId xmlns:a16="http://schemas.microsoft.com/office/drawing/2014/main" id="{02D37895-A32F-174A-84D8-32D46F733409}"/>
              </a:ext>
            </a:extLst>
          </p:cNvPr>
          <p:cNvPicPr>
            <a:picLocks noChangeAspect="1"/>
          </p:cNvPicPr>
          <p:nvPr/>
        </p:nvPicPr>
        <p:blipFill rotWithShape="1">
          <a:blip r:embed="rId2"/>
          <a:srcRect l="28934" t="7647" r="39879" b="67103"/>
          <a:stretch/>
        </p:blipFill>
        <p:spPr>
          <a:xfrm>
            <a:off x="6096000" y="2174735"/>
            <a:ext cx="3803836" cy="3810492"/>
          </a:xfrm>
          <a:prstGeom prst="rect">
            <a:avLst/>
          </a:prstGeom>
        </p:spPr>
      </p:pic>
      <p:pic>
        <p:nvPicPr>
          <p:cNvPr id="6" name="Picture 5">
            <a:extLst>
              <a:ext uri="{FF2B5EF4-FFF2-40B4-BE49-F238E27FC236}">
                <a16:creationId xmlns:a16="http://schemas.microsoft.com/office/drawing/2014/main" id="{AAD55112-C871-FB49-9986-82F99CED4FCE}"/>
              </a:ext>
            </a:extLst>
          </p:cNvPr>
          <p:cNvPicPr>
            <a:picLocks noChangeAspect="1"/>
          </p:cNvPicPr>
          <p:nvPr/>
        </p:nvPicPr>
        <p:blipFill rotWithShape="1">
          <a:blip r:embed="rId2"/>
          <a:srcRect l="59859" t="7434" r="9565" b="67974"/>
          <a:stretch/>
        </p:blipFill>
        <p:spPr>
          <a:xfrm>
            <a:off x="1325655" y="2174735"/>
            <a:ext cx="3777504" cy="3759106"/>
          </a:xfrm>
          <a:prstGeom prst="rect">
            <a:avLst/>
          </a:prstGeom>
        </p:spPr>
      </p:pic>
      <p:pic>
        <p:nvPicPr>
          <p:cNvPr id="7" name="Picture 6">
            <a:extLst>
              <a:ext uri="{FF2B5EF4-FFF2-40B4-BE49-F238E27FC236}">
                <a16:creationId xmlns:a16="http://schemas.microsoft.com/office/drawing/2014/main" id="{AED05E00-6917-2944-B99D-6B64989F3FA2}"/>
              </a:ext>
            </a:extLst>
          </p:cNvPr>
          <p:cNvPicPr>
            <a:picLocks noChangeAspect="1"/>
          </p:cNvPicPr>
          <p:nvPr/>
        </p:nvPicPr>
        <p:blipFill>
          <a:blip r:embed="rId3"/>
          <a:stretch>
            <a:fillRect/>
          </a:stretch>
        </p:blipFill>
        <p:spPr>
          <a:xfrm>
            <a:off x="2373405" y="5501882"/>
            <a:ext cx="1253938" cy="376641"/>
          </a:xfrm>
          <a:prstGeom prst="rect">
            <a:avLst/>
          </a:prstGeom>
        </p:spPr>
      </p:pic>
      <p:pic>
        <p:nvPicPr>
          <p:cNvPr id="8" name="Picture 7">
            <a:extLst>
              <a:ext uri="{FF2B5EF4-FFF2-40B4-BE49-F238E27FC236}">
                <a16:creationId xmlns:a16="http://schemas.microsoft.com/office/drawing/2014/main" id="{EE43FD1A-7D36-AD4F-8093-00B9A831D73F}"/>
              </a:ext>
            </a:extLst>
          </p:cNvPr>
          <p:cNvPicPr>
            <a:picLocks noChangeAspect="1"/>
          </p:cNvPicPr>
          <p:nvPr/>
        </p:nvPicPr>
        <p:blipFill>
          <a:blip r:embed="rId4"/>
          <a:stretch>
            <a:fillRect/>
          </a:stretch>
        </p:blipFill>
        <p:spPr>
          <a:xfrm>
            <a:off x="1523810" y="3739943"/>
            <a:ext cx="347944" cy="1156801"/>
          </a:xfrm>
          <a:prstGeom prst="rect">
            <a:avLst/>
          </a:prstGeom>
        </p:spPr>
      </p:pic>
      <p:sp>
        <p:nvSpPr>
          <p:cNvPr id="9" name="Right Brace 8">
            <a:extLst>
              <a:ext uri="{FF2B5EF4-FFF2-40B4-BE49-F238E27FC236}">
                <a16:creationId xmlns:a16="http://schemas.microsoft.com/office/drawing/2014/main" id="{50AD7ADE-BD82-FB4A-BFE5-96A2D8D9DDB9}"/>
              </a:ext>
            </a:extLst>
          </p:cNvPr>
          <p:cNvSpPr/>
          <p:nvPr/>
        </p:nvSpPr>
        <p:spPr>
          <a:xfrm rot="5400000">
            <a:off x="5415256" y="1680686"/>
            <a:ext cx="363593" cy="8881213"/>
          </a:xfrm>
          <a:prstGeom prst="rightBrace">
            <a:avLst>
              <a:gd name="adj1" fmla="val 8333"/>
              <a:gd name="adj2" fmla="val 49720"/>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29FC035-AD33-2E42-A610-F706ECAC1A15}"/>
              </a:ext>
            </a:extLst>
          </p:cNvPr>
          <p:cNvSpPr txBox="1"/>
          <p:nvPr/>
        </p:nvSpPr>
        <p:spPr>
          <a:xfrm>
            <a:off x="4477871" y="6364063"/>
            <a:ext cx="3375476" cy="369332"/>
          </a:xfrm>
          <a:prstGeom prst="rect">
            <a:avLst/>
          </a:prstGeom>
          <a:noFill/>
        </p:spPr>
        <p:txBody>
          <a:bodyPr wrap="none" rtlCol="0">
            <a:spAutoFit/>
          </a:bodyPr>
          <a:lstStyle/>
          <a:p>
            <a:r>
              <a:rPr lang="en-US" dirty="0">
                <a:solidFill>
                  <a:srgbClr val="0070C0"/>
                </a:solidFill>
              </a:rPr>
              <a:t>Monotonically increasing function</a:t>
            </a:r>
          </a:p>
        </p:txBody>
      </p:sp>
    </p:spTree>
    <p:extLst>
      <p:ext uri="{BB962C8B-B14F-4D97-AF65-F5344CB8AC3E}">
        <p14:creationId xmlns:p14="http://schemas.microsoft.com/office/powerpoint/2010/main" val="198263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B1458F-294F-7748-B1CE-9D7094EAFE82}"/>
              </a:ext>
            </a:extLst>
          </p:cNvPr>
          <p:cNvSpPr>
            <a:spLocks noGrp="1"/>
          </p:cNvSpPr>
          <p:nvPr>
            <p:ph type="title"/>
          </p:nvPr>
        </p:nvSpPr>
        <p:spPr>
          <a:xfrm>
            <a:off x="838200" y="372724"/>
            <a:ext cx="10515600" cy="1325563"/>
          </a:xfrm>
        </p:spPr>
        <p:txBody>
          <a:bodyPr/>
          <a:lstStyle/>
          <a:p>
            <a:r>
              <a:rPr lang="en-US" dirty="0"/>
              <a:t>Schedule</a:t>
            </a:r>
          </a:p>
        </p:txBody>
      </p:sp>
      <p:sp>
        <p:nvSpPr>
          <p:cNvPr id="5" name="Slide Number Placeholder 4">
            <a:extLst>
              <a:ext uri="{FF2B5EF4-FFF2-40B4-BE49-F238E27FC236}">
                <a16:creationId xmlns:a16="http://schemas.microsoft.com/office/drawing/2014/main" id="{65963160-C336-DE4D-BF17-48EB6D844704}"/>
              </a:ext>
            </a:extLst>
          </p:cNvPr>
          <p:cNvSpPr>
            <a:spLocks noGrp="1"/>
          </p:cNvSpPr>
          <p:nvPr>
            <p:ph type="sldNum" sz="quarter" idx="12"/>
          </p:nvPr>
        </p:nvSpPr>
        <p:spPr/>
        <p:txBody>
          <a:bodyPr/>
          <a:lstStyle/>
          <a:p>
            <a:fld id="{298BB798-0FFE-6D49-972C-07CB5C747B64}" type="slidenum">
              <a:rPr lang="en-US" smtClean="0"/>
              <a:t>2</a:t>
            </a:fld>
            <a:endParaRPr lang="en-US"/>
          </a:p>
        </p:txBody>
      </p:sp>
      <p:graphicFrame>
        <p:nvGraphicFramePr>
          <p:cNvPr id="6" name="Table 5">
            <a:extLst>
              <a:ext uri="{FF2B5EF4-FFF2-40B4-BE49-F238E27FC236}">
                <a16:creationId xmlns:a16="http://schemas.microsoft.com/office/drawing/2014/main" id="{44AFAEF6-56A3-C648-93E2-574B6C2059DA}"/>
              </a:ext>
            </a:extLst>
          </p:cNvPr>
          <p:cNvGraphicFramePr>
            <a:graphicFrameLocks noGrp="1"/>
          </p:cNvGraphicFramePr>
          <p:nvPr/>
        </p:nvGraphicFramePr>
        <p:xfrm>
          <a:off x="660070" y="1980578"/>
          <a:ext cx="10871859" cy="3864360"/>
        </p:xfrm>
        <a:graphic>
          <a:graphicData uri="http://schemas.openxmlformats.org/drawingml/2006/table">
            <a:tbl>
              <a:tblPr firstRow="1" firstCol="1" bandRow="1">
                <a:tableStyleId>{073A0DAA-6AF3-43AB-8588-CEC1D06C72B9}</a:tableStyleId>
              </a:tblPr>
              <a:tblGrid>
                <a:gridCol w="655242">
                  <a:extLst>
                    <a:ext uri="{9D8B030D-6E8A-4147-A177-3AD203B41FA5}">
                      <a16:colId xmlns:a16="http://schemas.microsoft.com/office/drawing/2014/main" val="3803651082"/>
                    </a:ext>
                  </a:extLst>
                </a:gridCol>
                <a:gridCol w="5177503">
                  <a:extLst>
                    <a:ext uri="{9D8B030D-6E8A-4147-A177-3AD203B41FA5}">
                      <a16:colId xmlns:a16="http://schemas.microsoft.com/office/drawing/2014/main" val="2534359574"/>
                    </a:ext>
                  </a:extLst>
                </a:gridCol>
                <a:gridCol w="5039114">
                  <a:extLst>
                    <a:ext uri="{9D8B030D-6E8A-4147-A177-3AD203B41FA5}">
                      <a16:colId xmlns:a16="http://schemas.microsoft.com/office/drawing/2014/main" val="2917458572"/>
                    </a:ext>
                  </a:extLst>
                </a:gridCol>
              </a:tblGrid>
              <a:tr h="192704">
                <a:tc>
                  <a:txBody>
                    <a:bodyPr/>
                    <a:lstStyle/>
                    <a:p>
                      <a:pPr>
                        <a:spcAft>
                          <a:spcPts val="0"/>
                        </a:spcAft>
                      </a:pPr>
                      <a:r>
                        <a:rPr lang="vi-VN" sz="1200" dirty="0">
                          <a:effectLst/>
                          <a:latin typeface="Calibri" panose="020F0502020204030204" pitchFamily="34" charset="0"/>
                          <a:ea typeface="Yu Mincho" panose="02020400000000000000" pitchFamily="18" charset="-128"/>
                          <a:cs typeface="Times New Roman" panose="02020603050405020304" pitchFamily="18" charset="0"/>
                        </a:rPr>
                        <a:t>Week</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en-US" sz="1200" dirty="0">
                          <a:effectLst/>
                          <a:latin typeface="Calibri" panose="020F0502020204030204" pitchFamily="34" charset="0"/>
                          <a:ea typeface="Yu Mincho" panose="02020400000000000000" pitchFamily="18" charset="-128"/>
                          <a:cs typeface="Times New Roman" panose="02020603050405020304" pitchFamily="18" charset="0"/>
                        </a:rPr>
                        <a:t>Content</a:t>
                      </a:r>
                    </a:p>
                  </a:txBody>
                  <a:tcPr marL="38851" marR="38851" marT="0" marB="0" anchor="ctr"/>
                </a:tc>
                <a:tc>
                  <a:txBody>
                    <a:bodyPr/>
                    <a:lstStyle/>
                    <a:p>
                      <a:pPr>
                        <a:spcAft>
                          <a:spcPts val="0"/>
                        </a:spcAft>
                      </a:pPr>
                      <a:r>
                        <a:rPr lang="vi-VN" sz="1200" dirty="0">
                          <a:effectLst/>
                          <a:latin typeface="Calibri" panose="020F0502020204030204" pitchFamily="34" charset="0"/>
                          <a:ea typeface="Yu Mincho" panose="02020400000000000000" pitchFamily="18" charset="-128"/>
                          <a:cs typeface="Times New Roman" panose="02020603050405020304" pitchFamily="18" charset="0"/>
                        </a:rPr>
                        <a:t>Homework</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extLst>
                  <a:ext uri="{0D108BD9-81ED-4DB2-BD59-A6C34878D82A}">
                    <a16:rowId xmlns:a16="http://schemas.microsoft.com/office/drawing/2014/main" val="2268104051"/>
                  </a:ext>
                </a:extLst>
              </a:tr>
              <a:tr h="311126">
                <a:tc>
                  <a:txBody>
                    <a:bodyPr/>
                    <a:lstStyle/>
                    <a:p>
                      <a:pPr algn="r">
                        <a:spcAft>
                          <a:spcPts val="0"/>
                        </a:spcAft>
                      </a:pPr>
                      <a:r>
                        <a:rPr lang="en-US" sz="1200" dirty="0">
                          <a:effectLst/>
                        </a:rPr>
                        <a:t>1</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latin typeface="Arial" panose="020B0604020202020204" pitchFamily="34" charset="0"/>
                          <a:cs typeface="Arial" panose="020B0604020202020204" pitchFamily="34" charset="0"/>
                        </a:rPr>
                        <a:t>Introduction</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tc>
                  <a:txBody>
                    <a:bodyPr/>
                    <a:lstStyle/>
                    <a:p>
                      <a:pPr>
                        <a:spcAft>
                          <a:spcPts val="0"/>
                        </a:spcAft>
                      </a:pPr>
                      <a:r>
                        <a:rPr lang="vi-VN" sz="1200" dirty="0">
                          <a:effectLst/>
                          <a:latin typeface="Arial" panose="020B0604020202020204" pitchFamily="34" charset="0"/>
                          <a:cs typeface="Arial" panose="020B0604020202020204" pitchFamily="34" charset="0"/>
                        </a:rPr>
                        <a:t>Set up environments: Python 3, OpenCV 3, Numpy, Jupyter Notebook</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extLst>
                  <a:ext uri="{0D108BD9-81ED-4DB2-BD59-A6C34878D82A}">
                    <a16:rowId xmlns:a16="http://schemas.microsoft.com/office/drawing/2014/main" val="1667570547"/>
                  </a:ext>
                </a:extLst>
              </a:tr>
              <a:tr h="223122">
                <a:tc>
                  <a:txBody>
                    <a:bodyPr/>
                    <a:lstStyle/>
                    <a:p>
                      <a:pPr algn="r">
                        <a:spcAft>
                          <a:spcPts val="0"/>
                        </a:spcAft>
                      </a:pPr>
                      <a:r>
                        <a:rPr lang="en-US" sz="1200" dirty="0">
                          <a:solidFill>
                            <a:schemeClr val="bg1"/>
                          </a:solidFill>
                          <a:effectLst/>
                        </a:rPr>
                        <a:t>2</a:t>
                      </a: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solidFill>
                      <a:schemeClr val="tx1"/>
                    </a:solidFill>
                  </a:tcPr>
                </a:tc>
                <a:tc>
                  <a:txBody>
                    <a:bodyPr/>
                    <a:lstStyle/>
                    <a:p>
                      <a:pPr>
                        <a:spcAft>
                          <a:spcPts val="0"/>
                        </a:spcAft>
                      </a:pPr>
                      <a:r>
                        <a:rPr lang="vi-VN" sz="1200" dirty="0">
                          <a:solidFill>
                            <a:schemeClr val="tx1"/>
                          </a:solidFill>
                          <a:effectLst/>
                          <a:latin typeface="Arial" panose="020B0604020202020204" pitchFamily="34" charset="0"/>
                          <a:cs typeface="Arial" panose="020B0604020202020204" pitchFamily="34" charset="0"/>
                        </a:rPr>
                        <a:t>Digital image – Point operations</a:t>
                      </a:r>
                    </a:p>
                    <a:p>
                      <a:pPr>
                        <a:spcAft>
                          <a:spcPts val="0"/>
                        </a:spcAft>
                      </a:pPr>
                      <a:r>
                        <a:rPr lang="vi-VN" sz="1200" dirty="0">
                          <a:solidFill>
                            <a:schemeClr val="tx1"/>
                          </a:solidFill>
                          <a:effectLst/>
                          <a:latin typeface="Arial" panose="020B0604020202020204" pitchFamily="34" charset="0"/>
                          <a:cs typeface="Arial" panose="020B0604020202020204" pitchFamily="34" charset="0"/>
                        </a:rPr>
                        <a:t>Contrast adjust – Combining images</a:t>
                      </a:r>
                      <a:endParaRPr lang="en-US" sz="1200" dirty="0">
                        <a:solidFill>
                          <a:schemeClr val="tx1"/>
                        </a:solidFill>
                        <a:effectLst/>
                        <a:latin typeface="Arial" panose="020B0604020202020204" pitchFamily="34" charset="0"/>
                        <a:cs typeface="Arial" panose="020B0604020202020204" pitchFamily="34" charset="0"/>
                      </a:endParaRPr>
                    </a:p>
                  </a:txBody>
                  <a:tcPr marL="38851" marR="38851" marT="0" marB="0" anchor="ctr">
                    <a:solidFill>
                      <a:schemeClr val="accent3">
                        <a:lumMod val="40000"/>
                        <a:lumOff val="60000"/>
                      </a:schemeClr>
                    </a:solidFill>
                  </a:tcPr>
                </a:tc>
                <a:tc>
                  <a:txBody>
                    <a:bodyPr/>
                    <a:lstStyle/>
                    <a:p>
                      <a:pPr>
                        <a:spcAft>
                          <a:spcPts val="0"/>
                        </a:spcAft>
                      </a:pPr>
                      <a:r>
                        <a:rPr lang="vi-VN" sz="1200" dirty="0">
                          <a:solidFill>
                            <a:schemeClr val="tx1"/>
                          </a:solidFill>
                          <a:effectLst/>
                          <a:latin typeface="Arial" panose="020B0604020202020204" pitchFamily="34" charset="0"/>
                          <a:cs typeface="Arial" panose="020B0604020202020204" pitchFamily="34" charset="0"/>
                        </a:rPr>
                        <a:t>HW1: adjust gamma to find the best contrast</a:t>
                      </a:r>
                      <a:endParaRPr lang="en-US" sz="1200" dirty="0">
                        <a:solidFill>
                          <a:schemeClr val="tx1"/>
                        </a:solidFill>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solidFill>
                      <a:schemeClr val="accent3">
                        <a:lumMod val="40000"/>
                        <a:lumOff val="60000"/>
                      </a:schemeClr>
                    </a:solidFill>
                  </a:tcPr>
                </a:tc>
                <a:extLst>
                  <a:ext uri="{0D108BD9-81ED-4DB2-BD59-A6C34878D82A}">
                    <a16:rowId xmlns:a16="http://schemas.microsoft.com/office/drawing/2014/main" val="1449354920"/>
                  </a:ext>
                </a:extLst>
              </a:tr>
              <a:tr h="235609">
                <a:tc>
                  <a:txBody>
                    <a:bodyPr/>
                    <a:lstStyle/>
                    <a:p>
                      <a:pPr algn="r">
                        <a:spcAft>
                          <a:spcPts val="0"/>
                        </a:spcAft>
                      </a:pPr>
                      <a:r>
                        <a:rPr lang="en-US" sz="1200" dirty="0">
                          <a:solidFill>
                            <a:schemeClr val="bg1"/>
                          </a:solidFill>
                          <a:effectLst/>
                        </a:rPr>
                        <a:t>3</a:t>
                      </a: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solidFill>
                      <a:schemeClr val="tx1"/>
                    </a:solidFill>
                  </a:tcPr>
                </a:tc>
                <a:tc>
                  <a:txBody>
                    <a:bodyPr/>
                    <a:lstStyle/>
                    <a:p>
                      <a:pPr>
                        <a:spcAft>
                          <a:spcPts val="0"/>
                        </a:spcAft>
                      </a:pPr>
                      <a:r>
                        <a:rPr lang="vi-VN" sz="1200" dirty="0">
                          <a:effectLst/>
                          <a:latin typeface="Arial" panose="020B0604020202020204" pitchFamily="34" charset="0"/>
                          <a:cs typeface="Arial" panose="020B0604020202020204" pitchFamily="34" charset="0"/>
                        </a:rPr>
                        <a:t>Histogram</a:t>
                      </a:r>
                      <a:r>
                        <a:rPr lang="en-US" sz="1200" dirty="0">
                          <a:effectLst/>
                          <a:latin typeface="Arial" panose="020B0604020202020204" pitchFamily="34" charset="0"/>
                          <a:cs typeface="Arial" panose="020B0604020202020204" pitchFamily="34" charset="0"/>
                        </a:rPr>
                        <a:t> </a:t>
                      </a:r>
                      <a:r>
                        <a:rPr lang="vi-VN" sz="1200" dirty="0">
                          <a:effectLst/>
                          <a:latin typeface="Arial" panose="020B0604020202020204" pitchFamily="34" charset="0"/>
                          <a:cs typeface="Arial" panose="020B0604020202020204" pitchFamily="34" charset="0"/>
                        </a:rPr>
                        <a:t>- Histogram equalization</a:t>
                      </a:r>
                      <a:r>
                        <a:rPr lang="en-US" sz="1200" dirty="0">
                          <a:effectLst/>
                          <a:latin typeface="Arial" panose="020B0604020202020204" pitchFamily="34" charset="0"/>
                          <a:cs typeface="Arial" panose="020B0604020202020204" pitchFamily="34" charset="0"/>
                        </a:rPr>
                        <a:t> </a:t>
                      </a:r>
                      <a:r>
                        <a:rPr lang="vi-VN" sz="1200" dirty="0">
                          <a:effectLst/>
                          <a:latin typeface="Arial" panose="020B0604020202020204" pitchFamily="34" charset="0"/>
                          <a:cs typeface="Arial" panose="020B0604020202020204" pitchFamily="34" charset="0"/>
                        </a:rPr>
                        <a:t>– Histogram-based image classification</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solidFill>
                      <a:schemeClr val="accent3">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Self-study</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solidFill>
                      <a:schemeClr val="accent3">
                        <a:lumMod val="60000"/>
                        <a:lumOff val="40000"/>
                      </a:schemeClr>
                    </a:solidFill>
                  </a:tcPr>
                </a:tc>
                <a:extLst>
                  <a:ext uri="{0D108BD9-81ED-4DB2-BD59-A6C34878D82A}">
                    <a16:rowId xmlns:a16="http://schemas.microsoft.com/office/drawing/2014/main" val="2207594523"/>
                  </a:ext>
                </a:extLst>
              </a:tr>
              <a:tr h="204856">
                <a:tc>
                  <a:txBody>
                    <a:bodyPr/>
                    <a:lstStyle/>
                    <a:p>
                      <a:pPr algn="r">
                        <a:spcAft>
                          <a:spcPts val="0"/>
                        </a:spcAft>
                      </a:pPr>
                      <a:r>
                        <a:rPr lang="en-US" sz="1200" dirty="0">
                          <a:effectLst/>
                        </a:rPr>
                        <a:t>4</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latin typeface="Arial" panose="020B0604020202020204" pitchFamily="34" charset="0"/>
                          <a:cs typeface="Arial" panose="020B0604020202020204" pitchFamily="34" charset="0"/>
                        </a:rPr>
                        <a:t>Spatial filtering - Template matching</a:t>
                      </a:r>
                      <a:endParaRPr lang="en-US" sz="1200" dirty="0">
                        <a:effectLst/>
                        <a:latin typeface="Arial" panose="020B0604020202020204" pitchFamily="34" charset="0"/>
                        <a:cs typeface="Arial" panose="020B0604020202020204" pitchFamily="34" charset="0"/>
                      </a:endParaRPr>
                    </a:p>
                  </a:txBody>
                  <a:tcPr marL="38851" marR="3885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Self-study</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extLst>
                  <a:ext uri="{0D108BD9-81ED-4DB2-BD59-A6C34878D82A}">
                    <a16:rowId xmlns:a16="http://schemas.microsoft.com/office/drawing/2014/main" val="402893480"/>
                  </a:ext>
                </a:extLst>
              </a:tr>
              <a:tr h="306531">
                <a:tc>
                  <a:txBody>
                    <a:bodyPr/>
                    <a:lstStyle/>
                    <a:p>
                      <a:pPr algn="r">
                        <a:spcAft>
                          <a:spcPts val="0"/>
                        </a:spcAft>
                      </a:pPr>
                      <a:r>
                        <a:rPr lang="en-US" sz="1200" dirty="0">
                          <a:effectLst/>
                        </a:rPr>
                        <a:t>5</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solidFill>
                      <a:schemeClr val="tx1"/>
                    </a:solidFill>
                  </a:tcPr>
                </a:tc>
                <a:tc>
                  <a:txBody>
                    <a:bodyPr/>
                    <a:lstStyle/>
                    <a:p>
                      <a:pPr>
                        <a:spcAft>
                          <a:spcPts val="0"/>
                        </a:spcAft>
                      </a:pPr>
                      <a:r>
                        <a:rPr lang="vi-VN" sz="1200" dirty="0">
                          <a:effectLst/>
                          <a:latin typeface="Arial" panose="020B0604020202020204" pitchFamily="34" charset="0"/>
                          <a:cs typeface="Arial" panose="020B0604020202020204" pitchFamily="34" charset="0"/>
                        </a:rPr>
                        <a:t>Feature extraction</a:t>
                      </a:r>
                    </a:p>
                    <a:p>
                      <a:pPr>
                        <a:spcAft>
                          <a:spcPts val="0"/>
                        </a:spcAft>
                      </a:pPr>
                      <a:r>
                        <a:rPr lang="vi-VN" sz="1200" dirty="0">
                          <a:effectLst/>
                          <a:latin typeface="Arial" panose="020B0604020202020204" pitchFamily="34" charset="0"/>
                          <a:cs typeface="Arial" panose="020B0604020202020204" pitchFamily="34" charset="0"/>
                        </a:rPr>
                        <a:t>Edge, Line, and Texture</a:t>
                      </a:r>
                    </a:p>
                  </a:txBody>
                  <a:tcPr marL="38851" marR="38851" marT="0" marB="0" anchor="c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Self-study</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solidFill>
                      <a:schemeClr val="bg1">
                        <a:lumMod val="75000"/>
                      </a:schemeClr>
                    </a:solidFill>
                  </a:tcPr>
                </a:tc>
                <a:extLst>
                  <a:ext uri="{0D108BD9-81ED-4DB2-BD59-A6C34878D82A}">
                    <a16:rowId xmlns:a16="http://schemas.microsoft.com/office/drawing/2014/main" val="3495037645"/>
                  </a:ext>
                </a:extLst>
              </a:tr>
              <a:tr h="273207">
                <a:tc>
                  <a:txBody>
                    <a:bodyPr/>
                    <a:lstStyle/>
                    <a:p>
                      <a:pPr algn="r">
                        <a:spcAft>
                          <a:spcPts val="0"/>
                        </a:spcAft>
                      </a:pPr>
                      <a:r>
                        <a:rPr lang="en-US" sz="1200">
                          <a:effectLst/>
                        </a:rPr>
                        <a:t>6</a:t>
                      </a:r>
                      <a:endParaRPr lang="en-US" sz="120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lgn="l">
                        <a:spcAft>
                          <a:spcPts val="0"/>
                        </a:spcAft>
                      </a:pPr>
                      <a:r>
                        <a:rPr lang="en-US" sz="1200" kern="1200" dirty="0">
                          <a:solidFill>
                            <a:schemeClr val="dk1"/>
                          </a:solidFill>
                          <a:effectLst/>
                          <a:latin typeface="Arial" panose="020B0604020202020204" pitchFamily="34" charset="0"/>
                          <a:ea typeface="+mn-ea"/>
                          <a:cs typeface="Arial" panose="020B0604020202020204" pitchFamily="34" charset="0"/>
                        </a:rPr>
                        <a:t>Morphological operations</a:t>
                      </a:r>
                    </a:p>
                  </a:txBody>
                  <a:tcPr marL="38851" marR="38851" marT="0" marB="0" anchor="ctr"/>
                </a:tc>
                <a:tc>
                  <a:txBody>
                    <a:bodyPr/>
                    <a:lstStyle/>
                    <a:p>
                      <a:pPr>
                        <a:spcAft>
                          <a:spcPts val="0"/>
                        </a:spcAft>
                      </a:pPr>
                      <a:r>
                        <a:rPr lang="vi-VN" sz="1200" dirty="0">
                          <a:effectLst/>
                          <a:latin typeface="Arial" panose="020B0604020202020204" pitchFamily="34" charset="0"/>
                          <a:cs typeface="Arial" panose="020B0604020202020204" pitchFamily="34" charset="0"/>
                        </a:rPr>
                        <a:t>HW2: Barcode detection </a:t>
                      </a:r>
                      <a:r>
                        <a:rPr lang="vi-VN" sz="1200" dirty="0">
                          <a:effectLst/>
                          <a:latin typeface="Arial" panose="020B0604020202020204" pitchFamily="34" charset="0"/>
                          <a:cs typeface="Arial" panose="020B0604020202020204" pitchFamily="34" charset="0"/>
                          <a:sym typeface="Wingdings" pitchFamily="2" charset="2"/>
                        </a:rPr>
                        <a:t> </a:t>
                      </a:r>
                      <a:r>
                        <a:rPr lang="vi-VN" sz="1200" dirty="0">
                          <a:solidFill>
                            <a:srgbClr val="0070C0"/>
                          </a:solidFill>
                          <a:effectLst/>
                          <a:latin typeface="Arial" panose="020B0604020202020204" pitchFamily="34" charset="0"/>
                          <a:cs typeface="Arial" panose="020B0604020202020204" pitchFamily="34" charset="0"/>
                          <a:sym typeface="Wingdings" pitchFamily="2" charset="2"/>
                        </a:rPr>
                        <a:t>Require submission as mid-term test</a:t>
                      </a:r>
                      <a:endParaRPr lang="en-US" sz="1200" dirty="0">
                        <a:solidFill>
                          <a:srgbClr val="0070C0"/>
                        </a:solidFill>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extLst>
                  <a:ext uri="{0D108BD9-81ED-4DB2-BD59-A6C34878D82A}">
                    <a16:rowId xmlns:a16="http://schemas.microsoft.com/office/drawing/2014/main" val="124867615"/>
                  </a:ext>
                </a:extLst>
              </a:tr>
              <a:tr h="329774">
                <a:tc>
                  <a:txBody>
                    <a:bodyPr/>
                    <a:lstStyle/>
                    <a:p>
                      <a:pPr algn="r">
                        <a:spcAft>
                          <a:spcPts val="0"/>
                        </a:spcAft>
                      </a:pPr>
                      <a:r>
                        <a:rPr lang="en-US" sz="1200">
                          <a:effectLst/>
                        </a:rPr>
                        <a:t>7</a:t>
                      </a:r>
                      <a:endParaRPr lang="en-US" sz="120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solidFill>
                            <a:schemeClr val="tx1"/>
                          </a:solidFill>
                          <a:effectLst/>
                          <a:latin typeface="Arial" panose="020B0604020202020204" pitchFamily="34" charset="0"/>
                          <a:ea typeface="Yu Mincho" panose="02020400000000000000" pitchFamily="18" charset="-128"/>
                          <a:cs typeface="Arial" panose="020B0604020202020204" pitchFamily="34" charset="0"/>
                        </a:rPr>
                        <a:t>Filtering in the Frequency domain</a:t>
                      </a:r>
                    </a:p>
                    <a:p>
                      <a:pPr>
                        <a:spcAft>
                          <a:spcPts val="0"/>
                        </a:spcAft>
                      </a:pPr>
                      <a:r>
                        <a:rPr lang="vi-VN" sz="1200" dirty="0">
                          <a:solidFill>
                            <a:srgbClr val="0070C0"/>
                          </a:solidFill>
                          <a:effectLst/>
                          <a:latin typeface="Arial" panose="020B0604020202020204" pitchFamily="34" charset="0"/>
                          <a:ea typeface="Yu Mincho" panose="02020400000000000000" pitchFamily="18" charset="-128"/>
                          <a:cs typeface="Arial" panose="020B0604020202020204" pitchFamily="34" charset="0"/>
                        </a:rPr>
                        <a:t>Announcement of Final project topics</a:t>
                      </a:r>
                      <a:endParaRPr lang="en-US" sz="1200" dirty="0">
                        <a:solidFill>
                          <a:srgbClr val="0070C0"/>
                        </a:solidFill>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tc>
                  <a:txBody>
                    <a:bodyPr/>
                    <a:lstStyle/>
                    <a:p>
                      <a:pPr>
                        <a:spcAft>
                          <a:spcPts val="0"/>
                        </a:spcAft>
                      </a:pPr>
                      <a:r>
                        <a:rPr lang="vi-VN" sz="1200" dirty="0">
                          <a:effectLst/>
                          <a:latin typeface="Arial" panose="020B0604020202020204" pitchFamily="34" charset="0"/>
                          <a:cs typeface="Arial" panose="020B0604020202020204" pitchFamily="34" charset="0"/>
                        </a:rPr>
                        <a:t>Final project registration</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extLst>
                  <a:ext uri="{0D108BD9-81ED-4DB2-BD59-A6C34878D82A}">
                    <a16:rowId xmlns:a16="http://schemas.microsoft.com/office/drawing/2014/main" val="3474009523"/>
                  </a:ext>
                </a:extLst>
              </a:tr>
              <a:tr h="265139">
                <a:tc>
                  <a:txBody>
                    <a:bodyPr/>
                    <a:lstStyle/>
                    <a:p>
                      <a:pPr algn="r">
                        <a:spcAft>
                          <a:spcPts val="0"/>
                        </a:spcAft>
                      </a:pPr>
                      <a:r>
                        <a:rPr lang="en-US" sz="1200" dirty="0">
                          <a:effectLst/>
                        </a:rPr>
                        <a:t>8</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latin typeface="Arial" panose="020B0604020202020204" pitchFamily="34" charset="0"/>
                          <a:cs typeface="Arial" panose="020B0604020202020204" pitchFamily="34" charset="0"/>
                        </a:rPr>
                        <a:t>Color image processing</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tc>
                  <a:txBody>
                    <a:bodyPr/>
                    <a:lstStyle/>
                    <a:p>
                      <a:pPr>
                        <a:spcAft>
                          <a:spcPts val="0"/>
                        </a:spcAft>
                      </a:pPr>
                      <a:r>
                        <a:rPr lang="vi-VN" sz="1200" dirty="0">
                          <a:effectLst/>
                          <a:latin typeface="Arial" panose="020B0604020202020204" pitchFamily="34" charset="0"/>
                          <a:cs typeface="Arial" panose="020B0604020202020204" pitchFamily="34" charset="0"/>
                        </a:rPr>
                        <a:t>HW3: Conversion between color spaces, color image segmentation</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extLst>
                  <a:ext uri="{0D108BD9-81ED-4DB2-BD59-A6C34878D82A}">
                    <a16:rowId xmlns:a16="http://schemas.microsoft.com/office/drawing/2014/main" val="3939931096"/>
                  </a:ext>
                </a:extLst>
              </a:tr>
              <a:tr h="241539">
                <a:tc>
                  <a:txBody>
                    <a:bodyPr/>
                    <a:lstStyle/>
                    <a:p>
                      <a:pPr algn="r">
                        <a:spcAft>
                          <a:spcPts val="0"/>
                        </a:spcAft>
                      </a:pPr>
                      <a:r>
                        <a:rPr lang="en-US" sz="1200" dirty="0">
                          <a:effectLst/>
                        </a:rPr>
                        <a:t>9</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en-US" sz="1200" dirty="0">
                          <a:effectLst/>
                          <a:latin typeface="Arial" panose="020B0604020202020204" pitchFamily="34" charset="0"/>
                          <a:ea typeface="Yu Mincho" panose="02020400000000000000" pitchFamily="18" charset="-128"/>
                          <a:cs typeface="Arial" panose="020B0604020202020204" pitchFamily="34" charset="0"/>
                        </a:rPr>
                        <a:t>Geometric transformations</a:t>
                      </a:r>
                    </a:p>
                  </a:txBody>
                  <a:tcPr marL="38851" marR="3885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cs typeface="Arial" panose="020B0604020202020204" pitchFamily="34" charset="0"/>
                        </a:rPr>
                        <a:t>Self-study</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extLst>
                  <a:ext uri="{0D108BD9-81ED-4DB2-BD59-A6C34878D82A}">
                    <a16:rowId xmlns:a16="http://schemas.microsoft.com/office/drawing/2014/main" val="2002170594"/>
                  </a:ext>
                </a:extLst>
              </a:tr>
              <a:tr h="250134">
                <a:tc>
                  <a:txBody>
                    <a:bodyPr/>
                    <a:lstStyle/>
                    <a:p>
                      <a:pPr algn="r">
                        <a:spcAft>
                          <a:spcPts val="0"/>
                        </a:spcAft>
                      </a:pPr>
                      <a:r>
                        <a:rPr lang="en-US" sz="1200">
                          <a:effectLst/>
                        </a:rPr>
                        <a:t>10</a:t>
                      </a:r>
                      <a:endParaRPr lang="en-US" sz="120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latin typeface="Arial" panose="020B0604020202020204" pitchFamily="34" charset="0"/>
                          <a:cs typeface="Arial" panose="020B0604020202020204" pitchFamily="34" charset="0"/>
                        </a:rPr>
                        <a:t>Noise and restoration</a:t>
                      </a:r>
                    </a:p>
                  </a:txBody>
                  <a:tcPr marL="38851" marR="38851" marT="0" marB="0" anchor="ctr"/>
                </a:tc>
                <a:tc>
                  <a:txBody>
                    <a:bodyPr/>
                    <a:lstStyle/>
                    <a:p>
                      <a:pPr>
                        <a:spcAft>
                          <a:spcPts val="0"/>
                        </a:spcAft>
                      </a:pPr>
                      <a:r>
                        <a:rPr lang="vi-VN" sz="1200" dirty="0">
                          <a:effectLst/>
                          <a:latin typeface="Arial" panose="020B0604020202020204" pitchFamily="34" charset="0"/>
                          <a:cs typeface="Arial" panose="020B0604020202020204" pitchFamily="34" charset="0"/>
                        </a:rPr>
                        <a:t>Self-study </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extLst>
                  <a:ext uri="{0D108BD9-81ED-4DB2-BD59-A6C34878D82A}">
                    <a16:rowId xmlns:a16="http://schemas.microsoft.com/office/drawing/2014/main" val="489213664"/>
                  </a:ext>
                </a:extLst>
              </a:tr>
              <a:tr h="219849">
                <a:tc>
                  <a:txBody>
                    <a:bodyPr/>
                    <a:lstStyle/>
                    <a:p>
                      <a:pPr algn="r">
                        <a:spcAft>
                          <a:spcPts val="0"/>
                        </a:spcAft>
                      </a:pPr>
                      <a:r>
                        <a:rPr lang="en-US" sz="1200">
                          <a:effectLst/>
                        </a:rPr>
                        <a:t>11</a:t>
                      </a:r>
                      <a:endParaRPr lang="en-US" sz="120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latin typeface="Arial" panose="020B0604020202020204" pitchFamily="34" charset="0"/>
                          <a:cs typeface="Arial" panose="020B0604020202020204" pitchFamily="34" charset="0"/>
                        </a:rPr>
                        <a:t>Compression</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latin typeface="Arial" panose="020B0604020202020204" pitchFamily="34" charset="0"/>
                          <a:cs typeface="Arial" panose="020B0604020202020204" pitchFamily="34" charset="0"/>
                        </a:rPr>
                        <a:t>Self-study</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extLst>
                  <a:ext uri="{0D108BD9-81ED-4DB2-BD59-A6C34878D82A}">
                    <a16:rowId xmlns:a16="http://schemas.microsoft.com/office/drawing/2014/main" val="2835859816"/>
                  </a:ext>
                </a:extLst>
              </a:tr>
              <a:tr h="207157">
                <a:tc>
                  <a:txBody>
                    <a:bodyPr/>
                    <a:lstStyle/>
                    <a:p>
                      <a:pPr algn="r">
                        <a:spcAft>
                          <a:spcPts val="0"/>
                        </a:spcAft>
                      </a:pPr>
                      <a:r>
                        <a:rPr lang="en-US" sz="1200">
                          <a:effectLst/>
                        </a:rPr>
                        <a:t>12</a:t>
                      </a:r>
                      <a:endParaRPr lang="en-US" sz="120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latin typeface="Arial" panose="020B0604020202020204" pitchFamily="34" charset="0"/>
                          <a:cs typeface="Arial" panose="020B0604020202020204" pitchFamily="34" charset="0"/>
                        </a:rPr>
                        <a:t>Final project presentation</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latin typeface="+mn-lt"/>
                          <a:cs typeface="Arial" panose="020B0604020202020204" pitchFamily="34" charset="0"/>
                        </a:rPr>
                        <a:t>Self-study</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extLst>
                  <a:ext uri="{0D108BD9-81ED-4DB2-BD59-A6C34878D82A}">
                    <a16:rowId xmlns:a16="http://schemas.microsoft.com/office/drawing/2014/main" val="2384367590"/>
                  </a:ext>
                </a:extLst>
              </a:tr>
              <a:tr h="219849">
                <a:tc>
                  <a:txBody>
                    <a:bodyPr/>
                    <a:lstStyle/>
                    <a:p>
                      <a:pPr algn="r">
                        <a:spcAft>
                          <a:spcPts val="0"/>
                        </a:spcAft>
                      </a:pPr>
                      <a:r>
                        <a:rPr lang="en-US" sz="1200">
                          <a:effectLst/>
                        </a:rPr>
                        <a:t>13</a:t>
                      </a:r>
                      <a:endParaRPr lang="en-US" sz="120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latin typeface="Arial" panose="020B0604020202020204" pitchFamily="34" charset="0"/>
                          <a:cs typeface="Arial" panose="020B0604020202020204" pitchFamily="34" charset="0"/>
                        </a:rPr>
                        <a:t>Final project presentation</a:t>
                      </a:r>
                    </a:p>
                    <a:p>
                      <a:pPr>
                        <a:spcAft>
                          <a:spcPts val="0"/>
                        </a:spcAft>
                      </a:pPr>
                      <a:r>
                        <a:rPr lang="vi-VN" sz="1200" dirty="0">
                          <a:effectLst/>
                          <a:latin typeface="Arial" panose="020B0604020202020204" pitchFamily="34" charset="0"/>
                          <a:ea typeface="Yu Mincho" panose="02020400000000000000" pitchFamily="18" charset="-128"/>
                          <a:cs typeface="Arial" panose="020B0604020202020204" pitchFamily="34" charset="0"/>
                        </a:rPr>
                        <a:t>Class summarization</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latin typeface="+mn-lt"/>
                          <a:cs typeface="Arial" panose="020B0604020202020204" pitchFamily="34" charset="0"/>
                        </a:rPr>
                        <a:t>Self-study</a:t>
                      </a:r>
                      <a:endParaRPr lang="en-US" sz="1200" dirty="0">
                        <a:effectLst/>
                        <a:latin typeface="Arial" panose="020B0604020202020204" pitchFamily="34" charset="0"/>
                        <a:ea typeface="Yu Mincho" panose="02020400000000000000" pitchFamily="18" charset="-128"/>
                        <a:cs typeface="Arial" panose="020B0604020202020204" pitchFamily="34" charset="0"/>
                      </a:endParaRPr>
                    </a:p>
                  </a:txBody>
                  <a:tcPr marL="38851" marR="38851" marT="0" marB="0" anchor="ctr"/>
                </a:tc>
                <a:extLst>
                  <a:ext uri="{0D108BD9-81ED-4DB2-BD59-A6C34878D82A}">
                    <a16:rowId xmlns:a16="http://schemas.microsoft.com/office/drawing/2014/main" val="3521864853"/>
                  </a:ext>
                </a:extLst>
              </a:tr>
            </a:tbl>
          </a:graphicData>
        </a:graphic>
      </p:graphicFrame>
    </p:spTree>
    <p:extLst>
      <p:ext uri="{BB962C8B-B14F-4D97-AF65-F5344CB8AC3E}">
        <p14:creationId xmlns:p14="http://schemas.microsoft.com/office/powerpoint/2010/main" val="1507749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A723-145A-9248-8B9A-2BEA8FC938E3}"/>
              </a:ext>
            </a:extLst>
          </p:cNvPr>
          <p:cNvSpPr>
            <a:spLocks noGrp="1"/>
          </p:cNvSpPr>
          <p:nvPr>
            <p:ph type="title"/>
          </p:nvPr>
        </p:nvSpPr>
        <p:spPr/>
        <p:txBody>
          <a:bodyPr/>
          <a:lstStyle/>
          <a:p>
            <a:r>
              <a:rPr lang="en-US" dirty="0"/>
              <a:t>Steps of Histogram equalization</a:t>
            </a:r>
          </a:p>
        </p:txBody>
      </p:sp>
      <p:sp>
        <p:nvSpPr>
          <p:cNvPr id="3" name="Content Placeholder 2">
            <a:extLst>
              <a:ext uri="{FF2B5EF4-FFF2-40B4-BE49-F238E27FC236}">
                <a16:creationId xmlns:a16="http://schemas.microsoft.com/office/drawing/2014/main" id="{45B85510-1908-0D48-90A8-080DC6EE524F}"/>
              </a:ext>
            </a:extLst>
          </p:cNvPr>
          <p:cNvSpPr>
            <a:spLocks noGrp="1"/>
          </p:cNvSpPr>
          <p:nvPr>
            <p:ph idx="1"/>
          </p:nvPr>
        </p:nvSpPr>
        <p:spPr/>
        <p:txBody>
          <a:bodyPr/>
          <a:lstStyle/>
          <a:p>
            <a:pPr marL="514350" indent="-514350">
              <a:buFont typeface="+mj-lt"/>
              <a:buAutoNum type="arabicPeriod"/>
            </a:pPr>
            <a:r>
              <a:rPr lang="en-US" dirty="0"/>
              <a:t>Compute the intensity histogram and/or cumulative intensity histogram of the original image</a:t>
            </a:r>
          </a:p>
          <a:p>
            <a:pPr marL="514350" indent="-514350">
              <a:buFont typeface="+mj-lt"/>
              <a:buAutoNum type="arabicPeriod"/>
            </a:pPr>
            <a:r>
              <a:rPr lang="en-US" dirty="0"/>
              <a:t>Compute the             lookup table</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Transform the original image using the lookup table</a:t>
            </a:r>
          </a:p>
        </p:txBody>
      </p:sp>
      <p:pic>
        <p:nvPicPr>
          <p:cNvPr id="4" name="Picture 3">
            <a:extLst>
              <a:ext uri="{FF2B5EF4-FFF2-40B4-BE49-F238E27FC236}">
                <a16:creationId xmlns:a16="http://schemas.microsoft.com/office/drawing/2014/main" id="{5856F679-8DF5-7F4D-958B-A8A2C7EA60CC}"/>
              </a:ext>
            </a:extLst>
          </p:cNvPr>
          <p:cNvPicPr>
            <a:picLocks noChangeAspect="1"/>
          </p:cNvPicPr>
          <p:nvPr/>
        </p:nvPicPr>
        <p:blipFill rotWithShape="1">
          <a:blip r:embed="rId2"/>
          <a:srcRect l="2857" r="-1" b="7965"/>
          <a:stretch/>
        </p:blipFill>
        <p:spPr>
          <a:xfrm>
            <a:off x="3422276" y="2796436"/>
            <a:ext cx="914399" cy="276218"/>
          </a:xfrm>
          <a:prstGeom prst="rect">
            <a:avLst/>
          </a:prstGeom>
        </p:spPr>
      </p:pic>
      <p:pic>
        <p:nvPicPr>
          <p:cNvPr id="5" name="Picture 4">
            <a:extLst>
              <a:ext uri="{FF2B5EF4-FFF2-40B4-BE49-F238E27FC236}">
                <a16:creationId xmlns:a16="http://schemas.microsoft.com/office/drawing/2014/main" id="{6ED7A2B0-0267-AB4F-BC8A-79600C953590}"/>
              </a:ext>
            </a:extLst>
          </p:cNvPr>
          <p:cNvPicPr>
            <a:picLocks noChangeAspect="1"/>
          </p:cNvPicPr>
          <p:nvPr/>
        </p:nvPicPr>
        <p:blipFill>
          <a:blip r:embed="rId3"/>
          <a:stretch>
            <a:fillRect/>
          </a:stretch>
        </p:blipFill>
        <p:spPr>
          <a:xfrm>
            <a:off x="1559858" y="3419396"/>
            <a:ext cx="7915835" cy="1562550"/>
          </a:xfrm>
          <a:prstGeom prst="rect">
            <a:avLst/>
          </a:prstGeom>
        </p:spPr>
      </p:pic>
    </p:spTree>
    <p:extLst>
      <p:ext uri="{BB962C8B-B14F-4D97-AF65-F5344CB8AC3E}">
        <p14:creationId xmlns:p14="http://schemas.microsoft.com/office/powerpoint/2010/main" val="106661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466B-1F55-1D41-8E61-694D3CCCBA20}"/>
              </a:ext>
            </a:extLst>
          </p:cNvPr>
          <p:cNvSpPr>
            <a:spLocks noGrp="1"/>
          </p:cNvSpPr>
          <p:nvPr>
            <p:ph type="title"/>
          </p:nvPr>
        </p:nvSpPr>
        <p:spPr/>
        <p:txBody>
          <a:bodyPr/>
          <a:lstStyle/>
          <a:p>
            <a:r>
              <a:rPr lang="en-US" dirty="0"/>
              <a:t>HE example</a:t>
            </a:r>
          </a:p>
        </p:txBody>
      </p:sp>
      <p:pic>
        <p:nvPicPr>
          <p:cNvPr id="4" name="Picture 3">
            <a:extLst>
              <a:ext uri="{FF2B5EF4-FFF2-40B4-BE49-F238E27FC236}">
                <a16:creationId xmlns:a16="http://schemas.microsoft.com/office/drawing/2014/main" id="{C3002815-A992-7747-8ABC-7CCF34696F93}"/>
              </a:ext>
            </a:extLst>
          </p:cNvPr>
          <p:cNvPicPr>
            <a:picLocks noChangeAspect="1"/>
          </p:cNvPicPr>
          <p:nvPr/>
        </p:nvPicPr>
        <p:blipFill rotWithShape="1">
          <a:blip r:embed="rId2"/>
          <a:srcRect l="4784" t="7319" r="22958" b="62933"/>
          <a:stretch/>
        </p:blipFill>
        <p:spPr>
          <a:xfrm>
            <a:off x="118871" y="2138744"/>
            <a:ext cx="5692521" cy="2899600"/>
          </a:xfrm>
          <a:prstGeom prst="rect">
            <a:avLst/>
          </a:prstGeom>
        </p:spPr>
      </p:pic>
      <p:pic>
        <p:nvPicPr>
          <p:cNvPr id="5" name="Picture 4">
            <a:extLst>
              <a:ext uri="{FF2B5EF4-FFF2-40B4-BE49-F238E27FC236}">
                <a16:creationId xmlns:a16="http://schemas.microsoft.com/office/drawing/2014/main" id="{87BD4E66-8053-204E-8A0E-709EF1595AC3}"/>
              </a:ext>
            </a:extLst>
          </p:cNvPr>
          <p:cNvPicPr>
            <a:picLocks noChangeAspect="1"/>
          </p:cNvPicPr>
          <p:nvPr/>
        </p:nvPicPr>
        <p:blipFill rotWithShape="1">
          <a:blip r:embed="rId3"/>
          <a:srcRect l="8317" t="6666" r="3753" b="8800"/>
          <a:stretch/>
        </p:blipFill>
        <p:spPr>
          <a:xfrm>
            <a:off x="6025897" y="131277"/>
            <a:ext cx="5532120" cy="6580419"/>
          </a:xfrm>
          <a:prstGeom prst="rect">
            <a:avLst/>
          </a:prstGeom>
        </p:spPr>
      </p:pic>
      <p:sp>
        <p:nvSpPr>
          <p:cNvPr id="6" name="TextBox 5">
            <a:extLst>
              <a:ext uri="{FF2B5EF4-FFF2-40B4-BE49-F238E27FC236}">
                <a16:creationId xmlns:a16="http://schemas.microsoft.com/office/drawing/2014/main" id="{3BC67EAC-1D93-6245-9255-5BF83BC28039}"/>
              </a:ext>
            </a:extLst>
          </p:cNvPr>
          <p:cNvSpPr txBox="1"/>
          <p:nvPr/>
        </p:nvSpPr>
        <p:spPr>
          <a:xfrm>
            <a:off x="685800" y="6419088"/>
            <a:ext cx="1781257" cy="276999"/>
          </a:xfrm>
          <a:prstGeom prst="rect">
            <a:avLst/>
          </a:prstGeom>
          <a:noFill/>
        </p:spPr>
        <p:txBody>
          <a:bodyPr wrap="none" rtlCol="0">
            <a:spAutoFit/>
          </a:bodyPr>
          <a:lstStyle/>
          <a:p>
            <a:r>
              <a:rPr lang="vi-VN" sz="1200" dirty="0"/>
              <a:t>Source: Gonzalez et al.</a:t>
            </a:r>
            <a:endParaRPr lang="en-US" sz="1200" dirty="0"/>
          </a:p>
        </p:txBody>
      </p:sp>
    </p:spTree>
    <p:extLst>
      <p:ext uri="{BB962C8B-B14F-4D97-AF65-F5344CB8AC3E}">
        <p14:creationId xmlns:p14="http://schemas.microsoft.com/office/powerpoint/2010/main" val="2133624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4E42-42E2-5D4A-95C7-98891462DE6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B166872-5A92-8A40-935F-9576F109C290}"/>
              </a:ext>
            </a:extLst>
          </p:cNvPr>
          <p:cNvPicPr>
            <a:picLocks noChangeAspect="1"/>
          </p:cNvPicPr>
          <p:nvPr/>
        </p:nvPicPr>
        <p:blipFill>
          <a:blip r:embed="rId2"/>
          <a:stretch>
            <a:fillRect/>
          </a:stretch>
        </p:blipFill>
        <p:spPr>
          <a:xfrm>
            <a:off x="2171034" y="1968190"/>
            <a:ext cx="5934075" cy="4889810"/>
          </a:xfrm>
          <a:prstGeom prst="rect">
            <a:avLst/>
          </a:prstGeom>
        </p:spPr>
      </p:pic>
    </p:spTree>
    <p:extLst>
      <p:ext uri="{BB962C8B-B14F-4D97-AF65-F5344CB8AC3E}">
        <p14:creationId xmlns:p14="http://schemas.microsoft.com/office/powerpoint/2010/main" val="1175335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B29B-08B5-6D46-882D-8E53C47F5B01}"/>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D9B62427-F218-8444-8A15-88FC92E992D5}"/>
              </a:ext>
            </a:extLst>
          </p:cNvPr>
          <p:cNvSpPr>
            <a:spLocks noGrp="1"/>
          </p:cNvSpPr>
          <p:nvPr>
            <p:ph idx="1"/>
          </p:nvPr>
        </p:nvSpPr>
        <p:spPr/>
        <p:txBody>
          <a:bodyPr/>
          <a:lstStyle/>
          <a:p>
            <a:r>
              <a:rPr lang="en-US" dirty="0"/>
              <a:t>Refer to source code</a:t>
            </a:r>
          </a:p>
        </p:txBody>
      </p:sp>
    </p:spTree>
    <p:extLst>
      <p:ext uri="{BB962C8B-B14F-4D97-AF65-F5344CB8AC3E}">
        <p14:creationId xmlns:p14="http://schemas.microsoft.com/office/powerpoint/2010/main" val="4211659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C8E5DC-5D75-7549-8A93-5D14FFC5716E}"/>
              </a:ext>
            </a:extLst>
          </p:cNvPr>
          <p:cNvSpPr>
            <a:spLocks noGrp="1"/>
          </p:cNvSpPr>
          <p:nvPr>
            <p:ph type="title"/>
          </p:nvPr>
        </p:nvSpPr>
        <p:spPr/>
        <p:txBody>
          <a:bodyPr/>
          <a:lstStyle/>
          <a:p>
            <a:r>
              <a:rPr lang="en-US" dirty="0"/>
              <a:t>Local histogram equalization</a:t>
            </a:r>
          </a:p>
        </p:txBody>
      </p:sp>
      <p:sp>
        <p:nvSpPr>
          <p:cNvPr id="5" name="Text Placeholder 4">
            <a:extLst>
              <a:ext uri="{FF2B5EF4-FFF2-40B4-BE49-F238E27FC236}">
                <a16:creationId xmlns:a16="http://schemas.microsoft.com/office/drawing/2014/main" id="{2EEE037D-FC89-774E-AEED-0E03F2F79C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3058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B33C9B-DA70-9A41-9E78-164AC94F80C3}"/>
              </a:ext>
            </a:extLst>
          </p:cNvPr>
          <p:cNvSpPr>
            <a:spLocks noGrp="1"/>
          </p:cNvSpPr>
          <p:nvPr>
            <p:ph type="title"/>
          </p:nvPr>
        </p:nvSpPr>
        <p:spPr/>
        <p:txBody>
          <a:bodyPr/>
          <a:lstStyle/>
          <a:p>
            <a:r>
              <a:rPr lang="en-US" dirty="0"/>
              <a:t>Local histogram processing</a:t>
            </a:r>
          </a:p>
        </p:txBody>
      </p:sp>
      <p:sp>
        <p:nvSpPr>
          <p:cNvPr id="5" name="Content Placeholder 4">
            <a:extLst>
              <a:ext uri="{FF2B5EF4-FFF2-40B4-BE49-F238E27FC236}">
                <a16:creationId xmlns:a16="http://schemas.microsoft.com/office/drawing/2014/main" id="{2BB8A2F8-9581-F74C-B35F-4CA63825F730}"/>
              </a:ext>
            </a:extLst>
          </p:cNvPr>
          <p:cNvSpPr>
            <a:spLocks noGrp="1"/>
          </p:cNvSpPr>
          <p:nvPr>
            <p:ph idx="1"/>
          </p:nvPr>
        </p:nvSpPr>
        <p:spPr/>
        <p:txBody>
          <a:bodyPr>
            <a:normAutofit lnSpcReduction="10000"/>
          </a:bodyPr>
          <a:lstStyle/>
          <a:p>
            <a:r>
              <a:rPr lang="en-US" dirty="0"/>
              <a:t>Global histogram processing: a transformation function modifies the intensity distribution of an entire image</a:t>
            </a:r>
          </a:p>
          <a:p>
            <a:pPr lvl="1"/>
            <a:r>
              <a:rPr lang="en-US" dirty="0"/>
              <a:t>Suitable for overall enhancement</a:t>
            </a:r>
          </a:p>
          <a:p>
            <a:r>
              <a:rPr lang="en-US" dirty="0"/>
              <a:t>Local histogram processing: modifies intensity distribution of pixel neighborhoods</a:t>
            </a:r>
          </a:p>
          <a:p>
            <a:pPr lvl="1"/>
            <a:r>
              <a:rPr lang="en-US" dirty="0"/>
              <a:t>To enhance details over small areas in an image</a:t>
            </a:r>
          </a:p>
          <a:p>
            <a:pPr lvl="1"/>
            <a:endParaRPr lang="en-US" dirty="0"/>
          </a:p>
          <a:p>
            <a:pPr lvl="1"/>
            <a:endParaRPr lang="en-US" dirty="0"/>
          </a:p>
          <a:p>
            <a:pPr lvl="1"/>
            <a:r>
              <a:rPr lang="en-US" dirty="0"/>
              <a:t>Two approaches:</a:t>
            </a:r>
          </a:p>
          <a:p>
            <a:pPr lvl="2"/>
            <a:r>
              <a:rPr lang="en-US" dirty="0"/>
              <a:t>Non-overlapping regions </a:t>
            </a:r>
            <a:r>
              <a:rPr lang="en-US" dirty="0">
                <a:sym typeface="Wingdings" pitchFamily="2" charset="2"/>
              </a:rPr>
              <a:t> can produce an undesirable “blocky” effect</a:t>
            </a:r>
          </a:p>
          <a:p>
            <a:pPr lvl="2"/>
            <a:r>
              <a:rPr lang="en-US" dirty="0">
                <a:sym typeface="Wingdings" pitchFamily="2" charset="2"/>
              </a:rPr>
              <a:t>Overlapping  more computation</a:t>
            </a:r>
            <a:endParaRPr lang="en-US" dirty="0"/>
          </a:p>
        </p:txBody>
      </p:sp>
    </p:spTree>
    <p:extLst>
      <p:ext uri="{BB962C8B-B14F-4D97-AF65-F5344CB8AC3E}">
        <p14:creationId xmlns:p14="http://schemas.microsoft.com/office/powerpoint/2010/main" val="673730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4CC7-7650-D44C-88CB-F15C9CCEF609}"/>
              </a:ext>
            </a:extLst>
          </p:cNvPr>
          <p:cNvSpPr>
            <a:spLocks noGrp="1"/>
          </p:cNvSpPr>
          <p:nvPr>
            <p:ph type="title"/>
          </p:nvPr>
        </p:nvSpPr>
        <p:spPr/>
        <p:txBody>
          <a:bodyPr/>
          <a:lstStyle/>
          <a:p>
            <a:r>
              <a:rPr lang="en-US" dirty="0"/>
              <a:t>Example of local histogram equalization</a:t>
            </a:r>
          </a:p>
        </p:txBody>
      </p:sp>
      <p:pic>
        <p:nvPicPr>
          <p:cNvPr id="4" name="Picture 3">
            <a:extLst>
              <a:ext uri="{FF2B5EF4-FFF2-40B4-BE49-F238E27FC236}">
                <a16:creationId xmlns:a16="http://schemas.microsoft.com/office/drawing/2014/main" id="{CD437933-FCDC-FF40-920F-D3EED0DC2C9B}"/>
              </a:ext>
            </a:extLst>
          </p:cNvPr>
          <p:cNvPicPr>
            <a:picLocks noChangeAspect="1"/>
          </p:cNvPicPr>
          <p:nvPr/>
        </p:nvPicPr>
        <p:blipFill>
          <a:blip r:embed="rId2"/>
          <a:stretch>
            <a:fillRect/>
          </a:stretch>
        </p:blipFill>
        <p:spPr>
          <a:xfrm>
            <a:off x="699247" y="2556844"/>
            <a:ext cx="9818594" cy="2903318"/>
          </a:xfrm>
          <a:prstGeom prst="rect">
            <a:avLst/>
          </a:prstGeom>
        </p:spPr>
      </p:pic>
      <p:sp>
        <p:nvSpPr>
          <p:cNvPr id="5" name="TextBox 4">
            <a:extLst>
              <a:ext uri="{FF2B5EF4-FFF2-40B4-BE49-F238E27FC236}">
                <a16:creationId xmlns:a16="http://schemas.microsoft.com/office/drawing/2014/main" id="{3BA74EA1-3A04-F44A-87BF-DA4690DE35FD}"/>
              </a:ext>
            </a:extLst>
          </p:cNvPr>
          <p:cNvSpPr txBox="1"/>
          <p:nvPr/>
        </p:nvSpPr>
        <p:spPr>
          <a:xfrm>
            <a:off x="7738783" y="5600700"/>
            <a:ext cx="3282886" cy="369332"/>
          </a:xfrm>
          <a:prstGeom prst="rect">
            <a:avLst/>
          </a:prstGeom>
          <a:noFill/>
        </p:spPr>
        <p:txBody>
          <a:bodyPr wrap="none" rtlCol="0">
            <a:spAutoFit/>
          </a:bodyPr>
          <a:lstStyle/>
          <a:p>
            <a:r>
              <a:rPr lang="en-US" dirty="0"/>
              <a:t>Using a neighborhood of size 3x3</a:t>
            </a:r>
          </a:p>
        </p:txBody>
      </p:sp>
    </p:spTree>
    <p:extLst>
      <p:ext uri="{BB962C8B-B14F-4D97-AF65-F5344CB8AC3E}">
        <p14:creationId xmlns:p14="http://schemas.microsoft.com/office/powerpoint/2010/main" val="3125789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6B2B-4E83-9A4F-A50C-F60CF9D0FBAF}"/>
              </a:ext>
            </a:extLst>
          </p:cNvPr>
          <p:cNvSpPr>
            <a:spLocks noGrp="1"/>
          </p:cNvSpPr>
          <p:nvPr>
            <p:ph type="title"/>
          </p:nvPr>
        </p:nvSpPr>
        <p:spPr>
          <a:xfrm>
            <a:off x="838200" y="365125"/>
            <a:ext cx="6315635" cy="1325563"/>
          </a:xfrm>
        </p:spPr>
        <p:txBody>
          <a:bodyPr>
            <a:normAutofit fontScale="90000"/>
          </a:bodyPr>
          <a:lstStyle/>
          <a:p>
            <a:r>
              <a:rPr lang="en-US" dirty="0"/>
              <a:t>Contrast Limited Adaptive Histogram Equalization</a:t>
            </a:r>
            <a:br>
              <a:rPr lang="en-US" dirty="0"/>
            </a:br>
            <a:r>
              <a:rPr lang="en-US" dirty="0"/>
              <a:t>(CLAHE) </a:t>
            </a:r>
          </a:p>
        </p:txBody>
      </p:sp>
      <p:sp>
        <p:nvSpPr>
          <p:cNvPr id="3" name="Rectangle 2">
            <a:extLst>
              <a:ext uri="{FF2B5EF4-FFF2-40B4-BE49-F238E27FC236}">
                <a16:creationId xmlns:a16="http://schemas.microsoft.com/office/drawing/2014/main" id="{0BFBE07A-6DE3-A34E-AABE-E542A6D1A2D6}"/>
              </a:ext>
            </a:extLst>
          </p:cNvPr>
          <p:cNvSpPr/>
          <p:nvPr/>
        </p:nvSpPr>
        <p:spPr>
          <a:xfrm>
            <a:off x="741830" y="2042235"/>
            <a:ext cx="6096000" cy="3416320"/>
          </a:xfrm>
          <a:prstGeom prst="rect">
            <a:avLst/>
          </a:prstGeom>
        </p:spPr>
        <p:txBody>
          <a:bodyPr>
            <a:spAutoFit/>
          </a:bodyPr>
          <a:lstStyle/>
          <a:p>
            <a:pPr marL="285750" indent="-285750">
              <a:buFont typeface="Arial" panose="020B0604020202020204" pitchFamily="34" charset="0"/>
              <a:buChar char="•"/>
            </a:pPr>
            <a:r>
              <a:rPr lang="en-US" b="0" i="0" dirty="0">
                <a:solidFill>
                  <a:srgbClr val="000000"/>
                </a:solidFill>
                <a:effectLst/>
                <a:latin typeface="Helvetica Neue" panose="02000503000000020004" pitchFamily="2" charset="0"/>
              </a:rPr>
              <a:t>Image is divided into small blocks called "tiles" (e.g., 8x8 pixels).</a:t>
            </a:r>
          </a:p>
          <a:p>
            <a:pPr marL="285750" indent="-285750">
              <a:buFont typeface="Arial" panose="020B0604020202020204" pitchFamily="34" charset="0"/>
              <a:buChar char="•"/>
            </a:pPr>
            <a:r>
              <a:rPr lang="en-US" b="0" i="0" dirty="0">
                <a:solidFill>
                  <a:srgbClr val="000000"/>
                </a:solidFill>
                <a:effectLst/>
                <a:latin typeface="Helvetica Neue" panose="02000503000000020004" pitchFamily="2" charset="0"/>
              </a:rPr>
              <a:t>Each block is histogram equalized as usual.</a:t>
            </a:r>
          </a:p>
          <a:p>
            <a:pPr marL="285750" indent="-285750">
              <a:buFont typeface="Arial" panose="020B0604020202020204" pitchFamily="34" charset="0"/>
              <a:buChar char="•"/>
            </a:pPr>
            <a:r>
              <a:rPr lang="en-US" b="0" i="0" dirty="0">
                <a:solidFill>
                  <a:srgbClr val="000000"/>
                </a:solidFill>
                <a:effectLst/>
                <a:latin typeface="Helvetica Neue" panose="02000503000000020004" pitchFamily="2" charset="0"/>
              </a:rPr>
              <a:t>In a small area, histogram would confine to a small region (unless there is noise).</a:t>
            </a:r>
          </a:p>
          <a:p>
            <a:pPr marL="285750" indent="-285750">
              <a:buFont typeface="Arial" panose="020B0604020202020204" pitchFamily="34" charset="0"/>
              <a:buChar char="•"/>
            </a:pPr>
            <a:r>
              <a:rPr lang="en-US" b="0" i="0" dirty="0">
                <a:solidFill>
                  <a:srgbClr val="000000"/>
                </a:solidFill>
                <a:effectLst/>
                <a:latin typeface="Helvetica Neue" panose="02000503000000020004" pitchFamily="2" charset="0"/>
              </a:rPr>
              <a:t>If noise is there, it will be amplified --&gt; to avoid this, </a:t>
            </a:r>
            <a:r>
              <a:rPr lang="en-US" b="0" i="1" dirty="0">
                <a:solidFill>
                  <a:srgbClr val="000000"/>
                </a:solidFill>
                <a:effectLst/>
                <a:latin typeface="Helvetica Neue" panose="02000503000000020004" pitchFamily="2" charset="0"/>
              </a:rPr>
              <a:t>*contrast limiting</a:t>
            </a:r>
            <a:r>
              <a:rPr lang="en-US" b="0" i="0" dirty="0">
                <a:solidFill>
                  <a:srgbClr val="000000"/>
                </a:solidFill>
                <a:effectLst/>
                <a:latin typeface="Helvetica Neue" panose="02000503000000020004" pitchFamily="2" charset="0"/>
              </a:rPr>
              <a:t> is applied.</a:t>
            </a:r>
          </a:p>
          <a:p>
            <a:pPr marL="285750" indent="-285750">
              <a:buFont typeface="Arial" panose="020B0604020202020204" pitchFamily="34" charset="0"/>
              <a:buChar char="•"/>
            </a:pPr>
            <a:r>
              <a:rPr lang="en-US" b="0" i="0" dirty="0">
                <a:solidFill>
                  <a:srgbClr val="000000"/>
                </a:solidFill>
                <a:effectLst/>
                <a:latin typeface="Helvetica Neue" panose="02000503000000020004" pitchFamily="2" charset="0"/>
              </a:rPr>
              <a:t>If any histogram bin is above the specified contrast limit (e.g., 40), those pixels are clipped and distributed uniformly to other bins before applying histogram equalization. After equalization, to remove artifacts in tile borders, bilinear interpolation is applied.</a:t>
            </a:r>
          </a:p>
        </p:txBody>
      </p:sp>
      <p:sp>
        <p:nvSpPr>
          <p:cNvPr id="4" name="TextBox 3">
            <a:extLst>
              <a:ext uri="{FF2B5EF4-FFF2-40B4-BE49-F238E27FC236}">
                <a16:creationId xmlns:a16="http://schemas.microsoft.com/office/drawing/2014/main" id="{2A2850B5-1134-9B4F-A943-71887229BD2D}"/>
              </a:ext>
            </a:extLst>
          </p:cNvPr>
          <p:cNvSpPr txBox="1"/>
          <p:nvPr/>
        </p:nvSpPr>
        <p:spPr>
          <a:xfrm>
            <a:off x="374905" y="6169967"/>
            <a:ext cx="7050024" cy="600164"/>
          </a:xfrm>
          <a:prstGeom prst="rect">
            <a:avLst/>
          </a:prstGeom>
          <a:noFill/>
        </p:spPr>
        <p:txBody>
          <a:bodyPr wrap="square" rtlCol="0">
            <a:spAutoFit/>
          </a:bodyPr>
          <a:lstStyle/>
          <a:p>
            <a:r>
              <a:rPr lang="en-US" sz="1100" dirty="0"/>
              <a:t>Ref: - Campos, Gabriel </a:t>
            </a:r>
            <a:r>
              <a:rPr lang="en-US" sz="1100" dirty="0" err="1"/>
              <a:t>Fillipe</a:t>
            </a:r>
            <a:r>
              <a:rPr lang="en-US" sz="1100" dirty="0"/>
              <a:t> </a:t>
            </a:r>
            <a:r>
              <a:rPr lang="en-US" sz="1100" dirty="0" err="1"/>
              <a:t>Centini</a:t>
            </a:r>
            <a:r>
              <a:rPr lang="en-US" sz="1100" dirty="0"/>
              <a:t>, et al. "Machine learning hyperparameter selection for Contrast Limited Adaptive Histogram Equalization." </a:t>
            </a:r>
            <a:r>
              <a:rPr lang="en-US" sz="1100" i="1" dirty="0"/>
              <a:t>EURASIP Journal on Image and Video Processing</a:t>
            </a:r>
            <a:r>
              <a:rPr lang="en-US" sz="1100" dirty="0"/>
              <a:t> 2019.1 (2019): 59.</a:t>
            </a:r>
          </a:p>
          <a:p>
            <a:r>
              <a:rPr lang="en-US" sz="1100" dirty="0"/>
              <a:t>        - </a:t>
            </a:r>
            <a:r>
              <a:rPr lang="en-US" sz="1100" b="0" i="0" dirty="0">
                <a:solidFill>
                  <a:srgbClr val="000000"/>
                </a:solidFill>
                <a:effectLst/>
                <a:latin typeface="Helvetica Neue" panose="02000503000000020004" pitchFamily="2" charset="0"/>
              </a:rPr>
              <a:t> </a:t>
            </a:r>
            <a:r>
              <a:rPr lang="en-US" sz="1100" b="0" i="0" u="sng" dirty="0">
                <a:solidFill>
                  <a:srgbClr val="337AB7"/>
                </a:solidFill>
                <a:effectLst/>
                <a:latin typeface="Helvetica Neue" panose="02000503000000020004" pitchFamily="2" charset="0"/>
                <a:hlinkClick r:id="rId2"/>
              </a:rPr>
              <a:t>https://docs.opencv.org/master/d2/d74/tutorial_js_histogram_equalization.html</a:t>
            </a:r>
            <a:endParaRPr lang="en-US" sz="1100" b="0" i="0" dirty="0">
              <a:solidFill>
                <a:srgbClr val="000000"/>
              </a:solidFill>
              <a:effectLst/>
              <a:latin typeface="Helvetica Neue" panose="02000503000000020004" pitchFamily="2" charset="0"/>
            </a:endParaRPr>
          </a:p>
        </p:txBody>
      </p:sp>
      <p:pic>
        <p:nvPicPr>
          <p:cNvPr id="5" name="Picture 4">
            <a:extLst>
              <a:ext uri="{FF2B5EF4-FFF2-40B4-BE49-F238E27FC236}">
                <a16:creationId xmlns:a16="http://schemas.microsoft.com/office/drawing/2014/main" id="{CC79DF6F-272E-C148-A507-5E19C14B4ADE}"/>
              </a:ext>
            </a:extLst>
          </p:cNvPr>
          <p:cNvPicPr>
            <a:picLocks noChangeAspect="1"/>
          </p:cNvPicPr>
          <p:nvPr/>
        </p:nvPicPr>
        <p:blipFill>
          <a:blip r:embed="rId3"/>
          <a:stretch>
            <a:fillRect/>
          </a:stretch>
        </p:blipFill>
        <p:spPr>
          <a:xfrm>
            <a:off x="7240704" y="416441"/>
            <a:ext cx="4287958" cy="5927612"/>
          </a:xfrm>
          <a:prstGeom prst="rect">
            <a:avLst/>
          </a:prstGeom>
        </p:spPr>
      </p:pic>
    </p:spTree>
    <p:extLst>
      <p:ext uri="{BB962C8B-B14F-4D97-AF65-F5344CB8AC3E}">
        <p14:creationId xmlns:p14="http://schemas.microsoft.com/office/powerpoint/2010/main" val="313460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9258-398F-A74B-81FF-E618122031C6}"/>
              </a:ext>
            </a:extLst>
          </p:cNvPr>
          <p:cNvSpPr>
            <a:spLocks noGrp="1"/>
          </p:cNvSpPr>
          <p:nvPr>
            <p:ph type="title"/>
          </p:nvPr>
        </p:nvSpPr>
        <p:spPr/>
        <p:txBody>
          <a:bodyPr/>
          <a:lstStyle/>
          <a:p>
            <a:r>
              <a:rPr lang="en-US" dirty="0"/>
              <a:t>Histogram matching</a:t>
            </a:r>
          </a:p>
        </p:txBody>
      </p:sp>
      <p:sp>
        <p:nvSpPr>
          <p:cNvPr id="3" name="Text Placeholder 2">
            <a:extLst>
              <a:ext uri="{FF2B5EF4-FFF2-40B4-BE49-F238E27FC236}">
                <a16:creationId xmlns:a16="http://schemas.microsoft.com/office/drawing/2014/main" id="{1BAA1C1F-0C23-624D-8B2F-35C6EAC03ECC}"/>
              </a:ext>
            </a:extLst>
          </p:cNvPr>
          <p:cNvSpPr>
            <a:spLocks noGrp="1"/>
          </p:cNvSpPr>
          <p:nvPr>
            <p:ph type="body" idx="1"/>
          </p:nvPr>
        </p:nvSpPr>
        <p:spPr/>
        <p:txBody>
          <a:bodyPr/>
          <a:lstStyle/>
          <a:p>
            <a:r>
              <a:rPr lang="en-US" dirty="0"/>
              <a:t>As known as “Histogram Specification”</a:t>
            </a:r>
          </a:p>
        </p:txBody>
      </p:sp>
    </p:spTree>
    <p:extLst>
      <p:ext uri="{BB962C8B-B14F-4D97-AF65-F5344CB8AC3E}">
        <p14:creationId xmlns:p14="http://schemas.microsoft.com/office/powerpoint/2010/main" val="1161438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439D-A520-F14C-831D-1911D1B9BC6B}"/>
              </a:ext>
            </a:extLst>
          </p:cNvPr>
          <p:cNvSpPr>
            <a:spLocks noGrp="1"/>
          </p:cNvSpPr>
          <p:nvPr>
            <p:ph type="title"/>
          </p:nvPr>
        </p:nvSpPr>
        <p:spPr/>
        <p:txBody>
          <a:bodyPr/>
          <a:lstStyle/>
          <a:p>
            <a:r>
              <a:rPr lang="en-US" dirty="0"/>
              <a:t>Histogram matching</a:t>
            </a:r>
          </a:p>
        </p:txBody>
      </p:sp>
      <p:pic>
        <p:nvPicPr>
          <p:cNvPr id="3" name="Picture 2">
            <a:extLst>
              <a:ext uri="{FF2B5EF4-FFF2-40B4-BE49-F238E27FC236}">
                <a16:creationId xmlns:a16="http://schemas.microsoft.com/office/drawing/2014/main" id="{05ECA240-359D-9E42-8C97-99EBCCE49787}"/>
              </a:ext>
            </a:extLst>
          </p:cNvPr>
          <p:cNvPicPr>
            <a:picLocks noChangeAspect="1"/>
          </p:cNvPicPr>
          <p:nvPr/>
        </p:nvPicPr>
        <p:blipFill rotWithShape="1">
          <a:blip r:embed="rId2"/>
          <a:srcRect t="26153" r="54026"/>
          <a:stretch/>
        </p:blipFill>
        <p:spPr>
          <a:xfrm>
            <a:off x="1006019" y="3645186"/>
            <a:ext cx="2645664" cy="2211984"/>
          </a:xfrm>
          <a:prstGeom prst="rect">
            <a:avLst/>
          </a:prstGeom>
        </p:spPr>
      </p:pic>
      <p:grpSp>
        <p:nvGrpSpPr>
          <p:cNvPr id="4" name="Group 3">
            <a:extLst>
              <a:ext uri="{FF2B5EF4-FFF2-40B4-BE49-F238E27FC236}">
                <a16:creationId xmlns:a16="http://schemas.microsoft.com/office/drawing/2014/main" id="{19254302-950B-3C49-B7B3-0DD32D8ACB23}"/>
              </a:ext>
            </a:extLst>
          </p:cNvPr>
          <p:cNvGrpSpPr/>
          <p:nvPr/>
        </p:nvGrpSpPr>
        <p:grpSpPr>
          <a:xfrm>
            <a:off x="8718446" y="3827634"/>
            <a:ext cx="2855195" cy="1847088"/>
            <a:chOff x="1460773" y="4727448"/>
            <a:chExt cx="2314917" cy="1372701"/>
          </a:xfrm>
        </p:grpSpPr>
        <p:pic>
          <p:nvPicPr>
            <p:cNvPr id="5" name="Picture 4">
              <a:extLst>
                <a:ext uri="{FF2B5EF4-FFF2-40B4-BE49-F238E27FC236}">
                  <a16:creationId xmlns:a16="http://schemas.microsoft.com/office/drawing/2014/main" id="{E5D46C15-12F9-B04C-A6F1-DFC72F3FC91E}"/>
                </a:ext>
              </a:extLst>
            </p:cNvPr>
            <p:cNvPicPr>
              <a:picLocks noChangeAspect="1"/>
            </p:cNvPicPr>
            <p:nvPr/>
          </p:nvPicPr>
          <p:blipFill rotWithShape="1">
            <a:blip r:embed="rId3"/>
            <a:srcRect r="53425"/>
            <a:stretch/>
          </p:blipFill>
          <p:spPr>
            <a:xfrm>
              <a:off x="1460773" y="4727448"/>
              <a:ext cx="2314917" cy="1372701"/>
            </a:xfrm>
            <a:prstGeom prst="rect">
              <a:avLst/>
            </a:prstGeom>
          </p:spPr>
        </p:pic>
        <p:sp>
          <p:nvSpPr>
            <p:cNvPr id="6" name="Rectangle 5">
              <a:extLst>
                <a:ext uri="{FF2B5EF4-FFF2-40B4-BE49-F238E27FC236}">
                  <a16:creationId xmlns:a16="http://schemas.microsoft.com/office/drawing/2014/main" id="{A602CD4C-3237-804F-A7A0-237504E07153}"/>
                </a:ext>
              </a:extLst>
            </p:cNvPr>
            <p:cNvSpPr/>
            <p:nvPr/>
          </p:nvSpPr>
          <p:spPr>
            <a:xfrm>
              <a:off x="1627632" y="4727448"/>
              <a:ext cx="2148058" cy="557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C48CD20B-6B77-2642-A00E-39D95C65D6D0}"/>
              </a:ext>
            </a:extLst>
          </p:cNvPr>
          <p:cNvSpPr txBox="1"/>
          <p:nvPr/>
        </p:nvSpPr>
        <p:spPr>
          <a:xfrm>
            <a:off x="1580298" y="6000615"/>
            <a:ext cx="877163" cy="369332"/>
          </a:xfrm>
          <a:prstGeom prst="rect">
            <a:avLst/>
          </a:prstGeom>
          <a:noFill/>
        </p:spPr>
        <p:txBody>
          <a:bodyPr wrap="none" rtlCol="0">
            <a:spAutoFit/>
          </a:bodyPr>
          <a:lstStyle/>
          <a:p>
            <a:r>
              <a:rPr lang="vi-VN" dirty="0"/>
              <a:t>source</a:t>
            </a:r>
            <a:endParaRPr lang="en-US" dirty="0"/>
          </a:p>
        </p:txBody>
      </p:sp>
      <p:sp>
        <p:nvSpPr>
          <p:cNvPr id="8" name="TextBox 7">
            <a:extLst>
              <a:ext uri="{FF2B5EF4-FFF2-40B4-BE49-F238E27FC236}">
                <a16:creationId xmlns:a16="http://schemas.microsoft.com/office/drawing/2014/main" id="{C58DC98C-5AFD-5549-9D20-56309262CC5B}"/>
              </a:ext>
            </a:extLst>
          </p:cNvPr>
          <p:cNvSpPr txBox="1"/>
          <p:nvPr/>
        </p:nvSpPr>
        <p:spPr>
          <a:xfrm>
            <a:off x="9000835" y="5742750"/>
            <a:ext cx="1069524" cy="369332"/>
          </a:xfrm>
          <a:prstGeom prst="rect">
            <a:avLst/>
          </a:prstGeom>
          <a:noFill/>
        </p:spPr>
        <p:txBody>
          <a:bodyPr wrap="none" rtlCol="0">
            <a:spAutoFit/>
          </a:bodyPr>
          <a:lstStyle/>
          <a:p>
            <a:r>
              <a:rPr lang="vi-VN" dirty="0"/>
              <a:t>template</a:t>
            </a:r>
            <a:endParaRPr lang="en-US" dirty="0"/>
          </a:p>
        </p:txBody>
      </p:sp>
      <p:sp>
        <p:nvSpPr>
          <p:cNvPr id="9" name="Right Arrow 8">
            <a:extLst>
              <a:ext uri="{FF2B5EF4-FFF2-40B4-BE49-F238E27FC236}">
                <a16:creationId xmlns:a16="http://schemas.microsoft.com/office/drawing/2014/main" id="{0195DE9F-F668-3C4D-A79D-A951DE4780EF}"/>
              </a:ext>
            </a:extLst>
          </p:cNvPr>
          <p:cNvSpPr/>
          <p:nvPr/>
        </p:nvSpPr>
        <p:spPr>
          <a:xfrm>
            <a:off x="6509863" y="4662158"/>
            <a:ext cx="1371600" cy="17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7B67937-25F5-D849-9140-53E17A0579A9}"/>
              </a:ext>
            </a:extLst>
          </p:cNvPr>
          <p:cNvSpPr txBox="1"/>
          <p:nvPr/>
        </p:nvSpPr>
        <p:spPr>
          <a:xfrm>
            <a:off x="3933685" y="4539291"/>
            <a:ext cx="4349317" cy="923330"/>
          </a:xfrm>
          <a:prstGeom prst="rect">
            <a:avLst/>
          </a:prstGeom>
          <a:noFill/>
        </p:spPr>
        <p:txBody>
          <a:bodyPr wrap="square" rtlCol="0">
            <a:spAutoFit/>
          </a:bodyPr>
          <a:lstStyle/>
          <a:p>
            <a:r>
              <a:rPr lang="en-US" dirty="0">
                <a:solidFill>
                  <a:srgbClr val="0070C0"/>
                </a:solidFill>
              </a:rPr>
              <a:t>Histogram Matching</a:t>
            </a:r>
          </a:p>
          <a:p>
            <a:r>
              <a:rPr lang="en-US" dirty="0">
                <a:solidFill>
                  <a:schemeClr val="accent6">
                    <a:lumMod val="50000"/>
                  </a:schemeClr>
                </a:solidFill>
              </a:rPr>
              <a:t>A transformation function that generates an output image with a specified histogram</a:t>
            </a:r>
          </a:p>
        </p:txBody>
      </p:sp>
      <p:pic>
        <p:nvPicPr>
          <p:cNvPr id="11" name="Picture 10">
            <a:extLst>
              <a:ext uri="{FF2B5EF4-FFF2-40B4-BE49-F238E27FC236}">
                <a16:creationId xmlns:a16="http://schemas.microsoft.com/office/drawing/2014/main" id="{24FFA7D3-FF42-7543-B85C-229F3661CDEB}"/>
              </a:ext>
            </a:extLst>
          </p:cNvPr>
          <p:cNvPicPr>
            <a:picLocks noChangeAspect="1"/>
          </p:cNvPicPr>
          <p:nvPr/>
        </p:nvPicPr>
        <p:blipFill rotWithShape="1">
          <a:blip r:embed="rId2"/>
          <a:srcRect t="26153" r="54026"/>
          <a:stretch/>
        </p:blipFill>
        <p:spPr>
          <a:xfrm>
            <a:off x="1059537" y="1522756"/>
            <a:ext cx="2270691" cy="1898477"/>
          </a:xfrm>
          <a:prstGeom prst="rect">
            <a:avLst/>
          </a:prstGeom>
        </p:spPr>
      </p:pic>
      <p:pic>
        <p:nvPicPr>
          <p:cNvPr id="12" name="Picture 11">
            <a:extLst>
              <a:ext uri="{FF2B5EF4-FFF2-40B4-BE49-F238E27FC236}">
                <a16:creationId xmlns:a16="http://schemas.microsoft.com/office/drawing/2014/main" id="{E97E12D2-68D6-C94F-B94F-28131DD4513C}"/>
              </a:ext>
            </a:extLst>
          </p:cNvPr>
          <p:cNvPicPr>
            <a:picLocks noChangeAspect="1"/>
          </p:cNvPicPr>
          <p:nvPr/>
        </p:nvPicPr>
        <p:blipFill rotWithShape="1">
          <a:blip r:embed="rId2"/>
          <a:srcRect l="47203" t="26153"/>
          <a:stretch/>
        </p:blipFill>
        <p:spPr>
          <a:xfrm>
            <a:off x="8401325" y="1522756"/>
            <a:ext cx="2565146" cy="1867518"/>
          </a:xfrm>
          <a:prstGeom prst="rect">
            <a:avLst/>
          </a:prstGeom>
        </p:spPr>
      </p:pic>
      <p:sp>
        <p:nvSpPr>
          <p:cNvPr id="15" name="Right Arrow 14">
            <a:extLst>
              <a:ext uri="{FF2B5EF4-FFF2-40B4-BE49-F238E27FC236}">
                <a16:creationId xmlns:a16="http://schemas.microsoft.com/office/drawing/2014/main" id="{AA7400B2-93C5-9345-8569-9B971E9BE32B}"/>
              </a:ext>
            </a:extLst>
          </p:cNvPr>
          <p:cNvSpPr/>
          <p:nvPr/>
        </p:nvSpPr>
        <p:spPr>
          <a:xfrm>
            <a:off x="6417422" y="2411694"/>
            <a:ext cx="1371600" cy="178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651417F-86AE-E64D-9DA0-9CA57434A4F0}"/>
              </a:ext>
            </a:extLst>
          </p:cNvPr>
          <p:cNvSpPr txBox="1"/>
          <p:nvPr/>
        </p:nvSpPr>
        <p:spPr>
          <a:xfrm>
            <a:off x="4074601" y="2298605"/>
            <a:ext cx="2342821" cy="369332"/>
          </a:xfrm>
          <a:prstGeom prst="rect">
            <a:avLst/>
          </a:prstGeom>
          <a:noFill/>
        </p:spPr>
        <p:txBody>
          <a:bodyPr wrap="none" rtlCol="0">
            <a:spAutoFit/>
          </a:bodyPr>
          <a:lstStyle/>
          <a:p>
            <a:r>
              <a:rPr lang="en-US" dirty="0">
                <a:solidFill>
                  <a:srgbClr val="0070C0"/>
                </a:solidFill>
              </a:rPr>
              <a:t>Histogram Equalization</a:t>
            </a:r>
          </a:p>
        </p:txBody>
      </p:sp>
      <p:sp>
        <p:nvSpPr>
          <p:cNvPr id="17" name="TextBox 16">
            <a:extLst>
              <a:ext uri="{FF2B5EF4-FFF2-40B4-BE49-F238E27FC236}">
                <a16:creationId xmlns:a16="http://schemas.microsoft.com/office/drawing/2014/main" id="{139FAECF-03B1-7149-8A8D-032F843A0853}"/>
              </a:ext>
            </a:extLst>
          </p:cNvPr>
          <p:cNvSpPr txBox="1"/>
          <p:nvPr/>
        </p:nvSpPr>
        <p:spPr>
          <a:xfrm>
            <a:off x="4055408" y="2710218"/>
            <a:ext cx="4303793" cy="646331"/>
          </a:xfrm>
          <a:prstGeom prst="rect">
            <a:avLst/>
          </a:prstGeom>
          <a:noFill/>
        </p:spPr>
        <p:txBody>
          <a:bodyPr wrap="square" rtlCol="0">
            <a:spAutoFit/>
          </a:bodyPr>
          <a:lstStyle/>
          <a:p>
            <a:r>
              <a:rPr lang="en-US" dirty="0">
                <a:solidFill>
                  <a:schemeClr val="accent6">
                    <a:lumMod val="50000"/>
                  </a:schemeClr>
                </a:solidFill>
              </a:rPr>
              <a:t>A transformation function that generates an output image with a uniform histogram</a:t>
            </a:r>
          </a:p>
        </p:txBody>
      </p:sp>
    </p:spTree>
    <p:extLst>
      <p:ext uri="{BB962C8B-B14F-4D97-AF65-F5344CB8AC3E}">
        <p14:creationId xmlns:p14="http://schemas.microsoft.com/office/powerpoint/2010/main" val="337632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B1458F-294F-7748-B1CE-9D7094EAFE82}"/>
              </a:ext>
            </a:extLst>
          </p:cNvPr>
          <p:cNvSpPr>
            <a:spLocks noGrp="1"/>
          </p:cNvSpPr>
          <p:nvPr>
            <p:ph type="title"/>
          </p:nvPr>
        </p:nvSpPr>
        <p:spPr>
          <a:xfrm>
            <a:off x="838200" y="372724"/>
            <a:ext cx="10515600" cy="1325563"/>
          </a:xfrm>
        </p:spPr>
        <p:txBody>
          <a:bodyPr/>
          <a:lstStyle/>
          <a:p>
            <a:r>
              <a:rPr lang="en-US" dirty="0"/>
              <a:t>Schedule</a:t>
            </a:r>
          </a:p>
        </p:txBody>
      </p:sp>
      <p:sp>
        <p:nvSpPr>
          <p:cNvPr id="5" name="Slide Number Placeholder 4">
            <a:extLst>
              <a:ext uri="{FF2B5EF4-FFF2-40B4-BE49-F238E27FC236}">
                <a16:creationId xmlns:a16="http://schemas.microsoft.com/office/drawing/2014/main" id="{65963160-C336-DE4D-BF17-48EB6D844704}"/>
              </a:ext>
            </a:extLst>
          </p:cNvPr>
          <p:cNvSpPr>
            <a:spLocks noGrp="1"/>
          </p:cNvSpPr>
          <p:nvPr>
            <p:ph type="sldNum" sz="quarter" idx="12"/>
          </p:nvPr>
        </p:nvSpPr>
        <p:spPr/>
        <p:txBody>
          <a:bodyPr/>
          <a:lstStyle/>
          <a:p>
            <a:fld id="{298BB798-0FFE-6D49-972C-07CB5C747B64}" type="slidenum">
              <a:rPr lang="en-US" smtClean="0"/>
              <a:t>3</a:t>
            </a:fld>
            <a:endParaRPr lang="en-US"/>
          </a:p>
        </p:txBody>
      </p:sp>
      <p:graphicFrame>
        <p:nvGraphicFramePr>
          <p:cNvPr id="6" name="Table 5">
            <a:extLst>
              <a:ext uri="{FF2B5EF4-FFF2-40B4-BE49-F238E27FC236}">
                <a16:creationId xmlns:a16="http://schemas.microsoft.com/office/drawing/2014/main" id="{44AFAEF6-56A3-C648-93E2-574B6C2059DA}"/>
              </a:ext>
            </a:extLst>
          </p:cNvPr>
          <p:cNvGraphicFramePr>
            <a:graphicFrameLocks noGrp="1"/>
          </p:cNvGraphicFramePr>
          <p:nvPr>
            <p:extLst>
              <p:ext uri="{D42A27DB-BD31-4B8C-83A1-F6EECF244321}">
                <p14:modId xmlns:p14="http://schemas.microsoft.com/office/powerpoint/2010/main" val="1276211977"/>
              </p:ext>
            </p:extLst>
          </p:nvPr>
        </p:nvGraphicFramePr>
        <p:xfrm>
          <a:off x="838200" y="1780454"/>
          <a:ext cx="10871859" cy="5087081"/>
        </p:xfrm>
        <a:graphic>
          <a:graphicData uri="http://schemas.openxmlformats.org/drawingml/2006/table">
            <a:tbl>
              <a:tblPr firstRow="1" firstCol="1" bandRow="1">
                <a:tableStyleId>{073A0DAA-6AF3-43AB-8588-CEC1D06C72B9}</a:tableStyleId>
              </a:tblPr>
              <a:tblGrid>
                <a:gridCol w="655242">
                  <a:extLst>
                    <a:ext uri="{9D8B030D-6E8A-4147-A177-3AD203B41FA5}">
                      <a16:colId xmlns:a16="http://schemas.microsoft.com/office/drawing/2014/main" val="3803651082"/>
                    </a:ext>
                  </a:extLst>
                </a:gridCol>
                <a:gridCol w="5420609">
                  <a:extLst>
                    <a:ext uri="{9D8B030D-6E8A-4147-A177-3AD203B41FA5}">
                      <a16:colId xmlns:a16="http://schemas.microsoft.com/office/drawing/2014/main" val="2534359574"/>
                    </a:ext>
                  </a:extLst>
                </a:gridCol>
                <a:gridCol w="4796008">
                  <a:extLst>
                    <a:ext uri="{9D8B030D-6E8A-4147-A177-3AD203B41FA5}">
                      <a16:colId xmlns:a16="http://schemas.microsoft.com/office/drawing/2014/main" val="2917458572"/>
                    </a:ext>
                  </a:extLst>
                </a:gridCol>
              </a:tblGrid>
              <a:tr h="192704">
                <a:tc>
                  <a:txBody>
                    <a:bodyPr/>
                    <a:lstStyle/>
                    <a:p>
                      <a:pPr>
                        <a:spcAft>
                          <a:spcPts val="0"/>
                        </a:spcAft>
                      </a:pPr>
                      <a:r>
                        <a:rPr lang="vi-VN" sz="1200">
                          <a:effectLst/>
                        </a:rPr>
                        <a:t>Tuần</a:t>
                      </a:r>
                      <a:endParaRPr lang="en-US" sz="120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rPr>
                        <a:t>Nội dung</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tc>
                  <a:txBody>
                    <a:bodyPr/>
                    <a:lstStyle/>
                    <a:p>
                      <a:pPr>
                        <a:spcAft>
                          <a:spcPts val="0"/>
                        </a:spcAft>
                      </a:pPr>
                      <a:r>
                        <a:rPr lang="vi-VN" sz="1200" dirty="0">
                          <a:effectLst/>
                        </a:rPr>
                        <a:t>Yêu cầu đối với sinh viên (ngoài việc đọc tài liệu tham khảo)</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extLst>
                  <a:ext uri="{0D108BD9-81ED-4DB2-BD59-A6C34878D82A}">
                    <a16:rowId xmlns:a16="http://schemas.microsoft.com/office/drawing/2014/main" val="2268104051"/>
                  </a:ext>
                </a:extLst>
              </a:tr>
              <a:tr h="439699">
                <a:tc>
                  <a:txBody>
                    <a:bodyPr/>
                    <a:lstStyle/>
                    <a:p>
                      <a:pPr algn="r">
                        <a:spcAft>
                          <a:spcPts val="0"/>
                        </a:spcAft>
                      </a:pPr>
                      <a:r>
                        <a:rPr lang="en-US" sz="1200" dirty="0">
                          <a:effectLst/>
                        </a:rPr>
                        <a:t>1</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rPr>
                        <a:t>Giới thiệu môn học</a:t>
                      </a:r>
                    </a:p>
                  </a:txBody>
                  <a:tcPr marL="38851" marR="38851" marT="0" marB="0" anchor="ctr"/>
                </a:tc>
                <a:tc>
                  <a:txBody>
                    <a:bodyPr/>
                    <a:lstStyle/>
                    <a:p>
                      <a:pPr>
                        <a:spcAft>
                          <a:spcPts val="0"/>
                        </a:spcAft>
                      </a:pPr>
                      <a:r>
                        <a:rPr lang="vi-VN" sz="1200" dirty="0">
                          <a:effectLst/>
                        </a:rPr>
                        <a:t>Cài đặt môi trường: Python 3, OpenCV 3, Numpy, Jupyter Notebook</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extLst>
                  <a:ext uri="{0D108BD9-81ED-4DB2-BD59-A6C34878D82A}">
                    <a16:rowId xmlns:a16="http://schemas.microsoft.com/office/drawing/2014/main" val="1667570547"/>
                  </a:ext>
                </a:extLst>
              </a:tr>
              <a:tr h="223122">
                <a:tc>
                  <a:txBody>
                    <a:bodyPr/>
                    <a:lstStyle/>
                    <a:p>
                      <a:pPr algn="r">
                        <a:spcAft>
                          <a:spcPts val="0"/>
                        </a:spcAft>
                      </a:pPr>
                      <a:r>
                        <a:rPr lang="en-US" sz="1200" dirty="0">
                          <a:solidFill>
                            <a:schemeClr val="bg1"/>
                          </a:solidFill>
                          <a:effectLst/>
                        </a:rPr>
                        <a:t>2</a:t>
                      </a: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solidFill>
                      <a:schemeClr val="tx1"/>
                    </a:solidFill>
                  </a:tcPr>
                </a:tc>
                <a:tc>
                  <a:txBody>
                    <a:bodyPr/>
                    <a:lstStyle/>
                    <a:p>
                      <a:pPr>
                        <a:spcAft>
                          <a:spcPts val="0"/>
                        </a:spcAft>
                      </a:pPr>
                      <a:r>
                        <a:rPr lang="vi-VN" sz="1200" dirty="0">
                          <a:solidFill>
                            <a:schemeClr val="tx1"/>
                          </a:solidFill>
                          <a:effectLst/>
                        </a:rPr>
                        <a:t>Ảnh số (Digital image) – Phép toán điểm (Point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rPr>
                        <a:t>Làm quen với OpenCV + Python</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solidFill>
                            <a:schemeClr val="tx1"/>
                          </a:solidFill>
                          <a:effectLst/>
                          <a:highlight>
                            <a:srgbClr val="FFFF00"/>
                          </a:highlight>
                        </a:rPr>
                        <a:t>Điều chỉnh độ tương phản (Contrast adjust)– Ghép ảnh (Combining images)</a:t>
                      </a:r>
                      <a:endParaRPr lang="en-US" sz="1200" dirty="0">
                        <a:solidFill>
                          <a:schemeClr val="tx1"/>
                        </a:solidFill>
                        <a:effectLst/>
                        <a:highlight>
                          <a:srgbClr val="FFFF00"/>
                        </a:highlight>
                      </a:endParaRPr>
                    </a:p>
                  </a:txBody>
                  <a:tcPr marL="38851" marR="38851" marT="0" marB="0" anchor="ctr">
                    <a:solidFill>
                      <a:schemeClr val="accent3">
                        <a:lumMod val="40000"/>
                        <a:lumOff val="60000"/>
                      </a:schemeClr>
                    </a:solidFill>
                  </a:tcPr>
                </a:tc>
                <a:tc>
                  <a:txBody>
                    <a:bodyPr/>
                    <a:lstStyle/>
                    <a:p>
                      <a:pPr>
                        <a:spcAft>
                          <a:spcPts val="0"/>
                        </a:spcAft>
                      </a:pPr>
                      <a:endParaRPr lang="en-US" sz="12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solidFill>
                      <a:schemeClr val="accent3">
                        <a:lumMod val="40000"/>
                        <a:lumOff val="60000"/>
                      </a:schemeClr>
                    </a:solidFill>
                  </a:tcPr>
                </a:tc>
                <a:extLst>
                  <a:ext uri="{0D108BD9-81ED-4DB2-BD59-A6C34878D82A}">
                    <a16:rowId xmlns:a16="http://schemas.microsoft.com/office/drawing/2014/main" val="1449354920"/>
                  </a:ext>
                </a:extLst>
              </a:tr>
              <a:tr h="223122">
                <a:tc>
                  <a:txBody>
                    <a:bodyPr/>
                    <a:lstStyle/>
                    <a:p>
                      <a:pPr algn="r">
                        <a:spcAft>
                          <a:spcPts val="0"/>
                        </a:spcAft>
                      </a:pPr>
                      <a:r>
                        <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rPr>
                        <a:t>3</a:t>
                      </a:r>
                    </a:p>
                  </a:txBody>
                  <a:tcPr marL="38851" marR="38851" marT="0" marB="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rPr>
                        <a:t>Histogram</a:t>
                      </a:r>
                      <a:r>
                        <a:rPr lang="en-US" sz="1200" dirty="0">
                          <a:effectLst/>
                        </a:rPr>
                        <a:t> </a:t>
                      </a:r>
                      <a:r>
                        <a:rPr lang="vi-VN" sz="1200" dirty="0">
                          <a:effectLst/>
                        </a:rPr>
                        <a:t>- Histogram equalization</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solidFill>
                            <a:schemeClr val="tx1"/>
                          </a:solidFill>
                          <a:effectLst/>
                        </a:rPr>
                        <a:t>Làm bài tập 1: điều chỉnh gamma tìm contrast hợp lý</a:t>
                      </a:r>
                      <a:endParaRPr lang="en-US" sz="12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p>
                      <a:pPr>
                        <a:spcAft>
                          <a:spcPts val="0"/>
                        </a:spcAft>
                      </a:pPr>
                      <a:endParaRPr lang="en-US" sz="1200" dirty="0">
                        <a:solidFill>
                          <a:schemeClr val="tx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solidFill>
                      <a:schemeClr val="accent3">
                        <a:lumMod val="40000"/>
                        <a:lumOff val="60000"/>
                      </a:schemeClr>
                    </a:solidFill>
                  </a:tcPr>
                </a:tc>
                <a:extLst>
                  <a:ext uri="{0D108BD9-81ED-4DB2-BD59-A6C34878D82A}">
                    <a16:rowId xmlns:a16="http://schemas.microsoft.com/office/drawing/2014/main" val="462644647"/>
                  </a:ext>
                </a:extLst>
              </a:tr>
              <a:tr h="279227">
                <a:tc>
                  <a:txBody>
                    <a:bodyPr/>
                    <a:lstStyle/>
                    <a:p>
                      <a:pPr algn="r">
                        <a:spcAft>
                          <a:spcPts val="0"/>
                        </a:spcAft>
                      </a:pPr>
                      <a:r>
                        <a:rPr lang="en-US" sz="1200" dirty="0">
                          <a:solidFill>
                            <a:schemeClr val="bg1"/>
                          </a:solidFill>
                          <a:effectLst/>
                        </a:rPr>
                        <a:t>4</a:t>
                      </a:r>
                      <a:endParaRPr lang="en-US" sz="12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rPr>
                        <a:t>Phép lọc trong không gian điểm ảnh (linear processing filtering)</a:t>
                      </a:r>
                    </a:p>
                  </a:txBody>
                  <a:tcPr marL="38851" marR="38851" marT="0" marB="0" anchor="ctr">
                    <a:solidFill>
                      <a:schemeClr val="accent3">
                        <a:lumMod val="60000"/>
                        <a:lumOff val="40000"/>
                      </a:schemeClr>
                    </a:solidFill>
                  </a:tcPr>
                </a:tc>
                <a:tc>
                  <a:txBody>
                    <a:bodyPr/>
                    <a:lstStyle/>
                    <a:p>
                      <a:pPr>
                        <a:spcAft>
                          <a:spcPts val="0"/>
                        </a:spcAft>
                      </a:pPr>
                      <a:r>
                        <a:rPr lang="vi-VN" sz="1200" dirty="0">
                          <a:effectLst/>
                        </a:rPr>
                        <a:t>Thực hành ở nhà</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solidFill>
                      <a:schemeClr val="accent3">
                        <a:lumMod val="60000"/>
                        <a:lumOff val="40000"/>
                      </a:schemeClr>
                    </a:solidFill>
                  </a:tcPr>
                </a:tc>
                <a:extLst>
                  <a:ext uri="{0D108BD9-81ED-4DB2-BD59-A6C34878D82A}">
                    <a16:rowId xmlns:a16="http://schemas.microsoft.com/office/drawing/2014/main" val="2207594523"/>
                  </a:ext>
                </a:extLst>
              </a:tr>
              <a:tr h="204856">
                <a:tc>
                  <a:txBody>
                    <a:bodyPr/>
                    <a:lstStyle/>
                    <a:p>
                      <a:pPr algn="r">
                        <a:spcAft>
                          <a:spcPts val="0"/>
                        </a:spcAft>
                      </a:pPr>
                      <a:r>
                        <a:rPr lang="en-US" sz="1200" dirty="0">
                          <a:effectLst/>
                        </a:rPr>
                        <a:t>5</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rPr>
                        <a:t>Phép lọc trong không gian điểm ảnh (linear processing filtering) (cont.)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rPr>
                        <a:t>Thực hành: Cách tìm filters</a:t>
                      </a:r>
                    </a:p>
                  </a:txBody>
                  <a:tcPr marL="38851" marR="38851" marT="0" marB="0" anchor="ctr"/>
                </a:tc>
                <a:tc>
                  <a:txBody>
                    <a:bodyPr/>
                    <a:lstStyle/>
                    <a:p>
                      <a:pPr>
                        <a:spcAft>
                          <a:spcPts val="0"/>
                        </a:spcAft>
                      </a:pPr>
                      <a:r>
                        <a:rPr lang="vi-VN" sz="1200" dirty="0">
                          <a:effectLst/>
                        </a:rPr>
                        <a:t>Thực hành ở nhà</a:t>
                      </a:r>
                    </a:p>
                  </a:txBody>
                  <a:tcPr marL="38851" marR="38851" marT="0" marB="0" anchor="ctr"/>
                </a:tc>
                <a:extLst>
                  <a:ext uri="{0D108BD9-81ED-4DB2-BD59-A6C34878D82A}">
                    <a16:rowId xmlns:a16="http://schemas.microsoft.com/office/drawing/2014/main" val="402893480"/>
                  </a:ext>
                </a:extLst>
              </a:tr>
              <a:tr h="204856">
                <a:tc>
                  <a:txBody>
                    <a:bodyPr/>
                    <a:lstStyle/>
                    <a:p>
                      <a:pPr algn="r">
                        <a:spcAft>
                          <a:spcPts val="0"/>
                        </a:spcAft>
                      </a:pPr>
                      <a:r>
                        <a:rPr lang="en-US" sz="120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rPr>
                        <a:t>6</a:t>
                      </a:r>
                    </a:p>
                  </a:txBody>
                  <a:tcPr marL="38851" marR="38851" marT="0" marB="0"/>
                </a:tc>
                <a:tc>
                  <a:txBody>
                    <a:bodyPr/>
                    <a:lstStyle/>
                    <a:p>
                      <a:pPr>
                        <a:spcAft>
                          <a:spcPts val="0"/>
                        </a:spcAft>
                      </a:pPr>
                      <a:r>
                        <a:rPr lang="en-US" sz="1200" dirty="0" err="1">
                          <a:effectLst/>
                          <a:highlight>
                            <a:srgbClr val="FFFF00"/>
                          </a:highlight>
                        </a:rPr>
                        <a:t>Thực</a:t>
                      </a:r>
                      <a:r>
                        <a:rPr lang="en-US" sz="1200" dirty="0">
                          <a:effectLst/>
                          <a:highlight>
                            <a:srgbClr val="FFFF00"/>
                          </a:highlight>
                        </a:rPr>
                        <a:t> </a:t>
                      </a:r>
                      <a:r>
                        <a:rPr lang="en-US" sz="1200" dirty="0" err="1">
                          <a:effectLst/>
                          <a:highlight>
                            <a:srgbClr val="FFFF00"/>
                          </a:highlight>
                        </a:rPr>
                        <a:t>hành</a:t>
                      </a:r>
                      <a:r>
                        <a:rPr lang="en-US" sz="1200" dirty="0">
                          <a:effectLst/>
                          <a:highlight>
                            <a:srgbClr val="FFFF00"/>
                          </a:highlight>
                        </a:rPr>
                        <a:t>: </a:t>
                      </a:r>
                      <a:r>
                        <a:rPr lang="en-US" sz="1200" dirty="0" err="1">
                          <a:effectLst/>
                          <a:highlight>
                            <a:srgbClr val="FFFF00"/>
                          </a:highlight>
                        </a:rPr>
                        <a:t>Ứng</a:t>
                      </a:r>
                      <a:r>
                        <a:rPr lang="en-US" sz="1200" dirty="0">
                          <a:effectLst/>
                          <a:highlight>
                            <a:srgbClr val="FFFF00"/>
                          </a:highlight>
                        </a:rPr>
                        <a:t> </a:t>
                      </a:r>
                      <a:r>
                        <a:rPr lang="en-US" sz="1200" dirty="0" err="1">
                          <a:effectLst/>
                          <a:highlight>
                            <a:srgbClr val="FFFF00"/>
                          </a:highlight>
                        </a:rPr>
                        <a:t>dụng</a:t>
                      </a:r>
                      <a:r>
                        <a:rPr lang="en-US" sz="1200" dirty="0">
                          <a:effectLst/>
                          <a:highlight>
                            <a:srgbClr val="FFFF00"/>
                          </a:highlight>
                        </a:rPr>
                        <a:t> </a:t>
                      </a:r>
                      <a:r>
                        <a:rPr lang="en-US" sz="1200" dirty="0" err="1">
                          <a:effectLst/>
                          <a:highlight>
                            <a:srgbClr val="FFFF00"/>
                          </a:highlight>
                        </a:rPr>
                        <a:t>của</a:t>
                      </a:r>
                      <a:r>
                        <a:rPr lang="en-US" sz="1200" dirty="0">
                          <a:effectLst/>
                          <a:highlight>
                            <a:srgbClr val="FFFF00"/>
                          </a:highlight>
                        </a:rPr>
                        <a:t> histogram; </a:t>
                      </a:r>
                      <a:r>
                        <a:rPr lang="en-US" sz="1200" dirty="0" err="1">
                          <a:effectLst/>
                          <a:highlight>
                            <a:srgbClr val="FFFF00"/>
                          </a:highlight>
                        </a:rPr>
                        <a:t>Tìm</a:t>
                      </a:r>
                      <a:r>
                        <a:rPr lang="en-US" sz="1200" dirty="0">
                          <a:effectLst/>
                          <a:highlight>
                            <a:srgbClr val="FFFF00"/>
                          </a:highlight>
                        </a:rPr>
                        <a:t> </a:t>
                      </a:r>
                      <a:r>
                        <a:rPr lang="en-US" sz="1200" dirty="0" err="1">
                          <a:effectLst/>
                          <a:highlight>
                            <a:srgbClr val="FFFF00"/>
                          </a:highlight>
                        </a:rPr>
                        <a:t>ảnh</a:t>
                      </a:r>
                      <a:r>
                        <a:rPr lang="en-US" sz="1200" dirty="0">
                          <a:effectLst/>
                          <a:highlight>
                            <a:srgbClr val="FFFF00"/>
                          </a:highlight>
                        </a:rPr>
                        <a:t> </a:t>
                      </a:r>
                      <a:r>
                        <a:rPr lang="en-US" sz="1200" dirty="0" err="1">
                          <a:effectLst/>
                          <a:highlight>
                            <a:srgbClr val="FFFF00"/>
                          </a:highlight>
                        </a:rPr>
                        <a:t>mẫu</a:t>
                      </a:r>
                      <a:r>
                        <a:rPr lang="en-US" sz="1200" dirty="0">
                          <a:effectLst/>
                          <a:highlight>
                            <a:srgbClr val="FFFF00"/>
                          </a:highlight>
                        </a:rPr>
                        <a:t> (Template matching)</a:t>
                      </a:r>
                    </a:p>
                  </a:txBody>
                  <a:tcPr marL="38851" marR="38851" marT="0" marB="0" anchor="ctr"/>
                </a:tc>
                <a:tc>
                  <a:txBody>
                    <a:bodyPr/>
                    <a:lstStyle/>
                    <a:p>
                      <a:pPr>
                        <a:spcAft>
                          <a:spcPts val="0"/>
                        </a:spcAft>
                      </a:pPr>
                      <a:r>
                        <a:rPr lang="vi-VN" sz="1200" dirty="0">
                          <a:solidFill>
                            <a:srgbClr val="0070C0"/>
                          </a:solidFill>
                          <a:effectLst/>
                        </a:rPr>
                        <a:t>Bài tập mid-term</a:t>
                      </a:r>
                      <a:endParaRPr lang="vi-VN" sz="1200" dirty="0">
                        <a:effectLst/>
                      </a:endParaRPr>
                    </a:p>
                  </a:txBody>
                  <a:tcPr marL="38851" marR="38851" marT="0" marB="0" anchor="ctr"/>
                </a:tc>
                <a:extLst>
                  <a:ext uri="{0D108BD9-81ED-4DB2-BD59-A6C34878D82A}">
                    <a16:rowId xmlns:a16="http://schemas.microsoft.com/office/drawing/2014/main" val="478418421"/>
                  </a:ext>
                </a:extLst>
              </a:tr>
              <a:tr h="306531">
                <a:tc>
                  <a:txBody>
                    <a:bodyPr/>
                    <a:lstStyle/>
                    <a:p>
                      <a:pPr algn="r">
                        <a:spcAft>
                          <a:spcPts val="0"/>
                        </a:spcAft>
                      </a:pPr>
                      <a:r>
                        <a:rPr lang="en-US" sz="1200" dirty="0">
                          <a:effectLst/>
                        </a:rPr>
                        <a:t>7</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solidFill>
                      <a:schemeClr val="tx1"/>
                    </a:solidFill>
                  </a:tcPr>
                </a:tc>
                <a:tc>
                  <a:txBody>
                    <a:bodyPr/>
                    <a:lstStyle/>
                    <a:p>
                      <a:pPr>
                        <a:spcAft>
                          <a:spcPts val="0"/>
                        </a:spcAft>
                      </a:pPr>
                      <a:r>
                        <a:rPr lang="vi-VN" sz="1200" dirty="0">
                          <a:effectLst/>
                        </a:rPr>
                        <a:t>Trích rút đặc trưng của ảnh</a:t>
                      </a:r>
                    </a:p>
                    <a:p>
                      <a:pPr>
                        <a:spcAft>
                          <a:spcPts val="0"/>
                        </a:spcAft>
                      </a:pPr>
                      <a:r>
                        <a:rPr lang="vi-VN" sz="1200" dirty="0">
                          <a:effectLst/>
                        </a:rPr>
                        <a:t>Cạnh (Edge) và đường (Line) và texture</a:t>
                      </a:r>
                    </a:p>
                  </a:txBody>
                  <a:tcPr marL="38851" marR="38851" marT="0" marB="0" anchor="ctr">
                    <a:solidFill>
                      <a:schemeClr val="bg1">
                        <a:lumMod val="75000"/>
                      </a:schemeClr>
                    </a:solidFill>
                  </a:tcPr>
                </a:tc>
                <a:tc>
                  <a:txBody>
                    <a:bodyPr/>
                    <a:lstStyle/>
                    <a:p>
                      <a:pPr>
                        <a:spcAft>
                          <a:spcPts val="0"/>
                        </a:spcAft>
                      </a:pPr>
                      <a:r>
                        <a:rPr lang="vi-VN" sz="1200" dirty="0">
                          <a:effectLst/>
                        </a:rPr>
                        <a:t>Thực hành ở nhà</a:t>
                      </a:r>
                      <a:endParaRPr lang="en-US" sz="1200" dirty="0">
                        <a:effectLst/>
                      </a:endParaRPr>
                    </a:p>
                  </a:txBody>
                  <a:tcPr marL="38851" marR="38851" marT="0" marB="0" anchor="ctr">
                    <a:solidFill>
                      <a:schemeClr val="bg1">
                        <a:lumMod val="75000"/>
                      </a:schemeClr>
                    </a:solidFill>
                  </a:tcPr>
                </a:tc>
                <a:extLst>
                  <a:ext uri="{0D108BD9-81ED-4DB2-BD59-A6C34878D82A}">
                    <a16:rowId xmlns:a16="http://schemas.microsoft.com/office/drawing/2014/main" val="3495037645"/>
                  </a:ext>
                </a:extLst>
              </a:tr>
              <a:tr h="273207">
                <a:tc>
                  <a:txBody>
                    <a:bodyPr/>
                    <a:lstStyle/>
                    <a:p>
                      <a:pPr algn="r">
                        <a:spcAft>
                          <a:spcPts val="0"/>
                        </a:spcAft>
                      </a:pPr>
                      <a:r>
                        <a:rPr lang="en-US" sz="1200" dirty="0">
                          <a:effectLst/>
                        </a:rPr>
                        <a:t>8</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lgn="l">
                        <a:spcAft>
                          <a:spcPts val="0"/>
                        </a:spcAft>
                      </a:pPr>
                      <a:r>
                        <a:rPr lang="vi-VN" sz="1200" dirty="0">
                          <a:effectLst/>
                        </a:rPr>
                        <a:t>Các phép biến đổi hình thái</a:t>
                      </a:r>
                      <a:r>
                        <a:rPr lang="en-US" sz="1200" dirty="0">
                          <a:effectLst/>
                        </a:rPr>
                        <a:t> (Morphological operations)</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tc>
                  <a:txBody>
                    <a:bodyPr/>
                    <a:lstStyle/>
                    <a:p>
                      <a:pPr>
                        <a:spcAft>
                          <a:spcPts val="0"/>
                        </a:spcAft>
                      </a:pPr>
                      <a:r>
                        <a:rPr lang="vi-VN" sz="1200" dirty="0">
                          <a:effectLst/>
                        </a:rPr>
                        <a:t>Làm bài tập 2: tìm barcode</a:t>
                      </a:r>
                      <a:endParaRPr lang="en-US" sz="1200" dirty="0">
                        <a:solidFill>
                          <a:srgbClr val="0070C0"/>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extLst>
                  <a:ext uri="{0D108BD9-81ED-4DB2-BD59-A6C34878D82A}">
                    <a16:rowId xmlns:a16="http://schemas.microsoft.com/office/drawing/2014/main" val="124867615"/>
                  </a:ext>
                </a:extLst>
              </a:tr>
              <a:tr h="329774">
                <a:tc>
                  <a:txBody>
                    <a:bodyPr/>
                    <a:lstStyle/>
                    <a:p>
                      <a:pPr algn="r">
                        <a:spcAft>
                          <a:spcPts val="0"/>
                        </a:spcAft>
                      </a:pPr>
                      <a:r>
                        <a:rPr lang="en-US" sz="1200" dirty="0">
                          <a:effectLst/>
                        </a:rPr>
                        <a:t>9</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rPr>
                        <a:t>Chuyển đổi không gian</a:t>
                      </a:r>
                      <a:r>
                        <a:rPr lang="en-US" sz="1200" dirty="0">
                          <a:effectLst/>
                        </a:rPr>
                        <a:t> </a:t>
                      </a:r>
                      <a:r>
                        <a:rPr lang="vi-VN" sz="1200" dirty="0">
                          <a:effectLst/>
                        </a:rPr>
                        <a:t>– Miền tần số – Phép lọc trên miền tần số</a:t>
                      </a:r>
                    </a:p>
                    <a:p>
                      <a:pPr>
                        <a:spcAft>
                          <a:spcPts val="0"/>
                        </a:spcAft>
                      </a:pPr>
                      <a:r>
                        <a:rPr lang="vi-VN" sz="1200" dirty="0">
                          <a:solidFill>
                            <a:srgbClr val="0070C0"/>
                          </a:solidFill>
                          <a:effectLst/>
                          <a:latin typeface="Calibri" panose="020F0502020204030204" pitchFamily="34" charset="0"/>
                          <a:ea typeface="Yu Mincho" panose="02020400000000000000" pitchFamily="18" charset="-128"/>
                          <a:cs typeface="Times New Roman" panose="02020603050405020304" pitchFamily="18" charset="0"/>
                        </a:rPr>
                        <a:t>Thông báo liên quan đồ án môn học</a:t>
                      </a:r>
                      <a:endParaRPr lang="en-US" sz="1200" dirty="0">
                        <a:solidFill>
                          <a:srgbClr val="0070C0"/>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tc>
                  <a:txBody>
                    <a:bodyPr/>
                    <a:lstStyle/>
                    <a:p>
                      <a:pPr>
                        <a:spcAft>
                          <a:spcPts val="0"/>
                        </a:spcAft>
                      </a:pPr>
                      <a:r>
                        <a:rPr lang="vi-VN" sz="1200" dirty="0">
                          <a:effectLst/>
                        </a:rPr>
                        <a:t>Đăng ký thực hiện đồ án môn học</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extLst>
                  <a:ext uri="{0D108BD9-81ED-4DB2-BD59-A6C34878D82A}">
                    <a16:rowId xmlns:a16="http://schemas.microsoft.com/office/drawing/2014/main" val="3474009523"/>
                  </a:ext>
                </a:extLst>
              </a:tr>
              <a:tr h="228493">
                <a:tc>
                  <a:txBody>
                    <a:bodyPr/>
                    <a:lstStyle/>
                    <a:p>
                      <a:pPr algn="r">
                        <a:spcAft>
                          <a:spcPts val="0"/>
                        </a:spcAft>
                      </a:pPr>
                      <a:r>
                        <a:rPr lang="en-US" sz="1200" dirty="0">
                          <a:effectLst/>
                        </a:rPr>
                        <a:t>10</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rPr>
                        <a:t>Xử lý ảnh màu (Color digital image)</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tc>
                  <a:txBody>
                    <a:bodyPr/>
                    <a:lstStyle/>
                    <a:p>
                      <a:pPr>
                        <a:spcAft>
                          <a:spcPts val="0"/>
                        </a:spcAft>
                      </a:pPr>
                      <a:r>
                        <a:rPr lang="vi-VN" sz="1200" dirty="0">
                          <a:effectLst/>
                        </a:rPr>
                        <a:t>Làm bài tập 3: Chuyển đổi mô hình màu và thực hiện phân vùng</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extLst>
                  <a:ext uri="{0D108BD9-81ED-4DB2-BD59-A6C34878D82A}">
                    <a16:rowId xmlns:a16="http://schemas.microsoft.com/office/drawing/2014/main" val="3939931096"/>
                  </a:ext>
                </a:extLst>
              </a:tr>
              <a:tr h="414315">
                <a:tc>
                  <a:txBody>
                    <a:bodyPr/>
                    <a:lstStyle/>
                    <a:p>
                      <a:pPr algn="r">
                        <a:spcAft>
                          <a:spcPts val="0"/>
                        </a:spcAft>
                      </a:pPr>
                      <a:r>
                        <a:rPr lang="en-US" sz="1200" dirty="0">
                          <a:effectLst/>
                        </a:rPr>
                        <a:t>11</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Các</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phép</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biến</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đổi</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hình</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học</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(Geometric transformations)</a:t>
                      </a:r>
                    </a:p>
                  </a:txBody>
                  <a:tcPr marL="38851" marR="3885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rPr>
                        <a:t>Thực hành ở nhà</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spcAft>
                          <a:spcPts val="0"/>
                        </a:spcAft>
                      </a:pP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extLst>
                  <a:ext uri="{0D108BD9-81ED-4DB2-BD59-A6C34878D82A}">
                    <a16:rowId xmlns:a16="http://schemas.microsoft.com/office/drawing/2014/main" val="2002170594"/>
                  </a:ext>
                </a:extLst>
              </a:tr>
              <a:tr h="250134">
                <a:tc>
                  <a:txBody>
                    <a:bodyPr/>
                    <a:lstStyle/>
                    <a:p>
                      <a:pPr algn="r">
                        <a:spcAft>
                          <a:spcPts val="0"/>
                        </a:spcAft>
                      </a:pPr>
                      <a:r>
                        <a:rPr lang="en-US" sz="1200" dirty="0">
                          <a:effectLst/>
                        </a:rPr>
                        <a:t>12</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rPr>
                        <a:t>Nhiễu – Mô hình nhiễu – Khôi phục ảnh (Noise and restoration)</a:t>
                      </a:r>
                    </a:p>
                  </a:txBody>
                  <a:tcPr marL="38851" marR="38851" marT="0" marB="0" anchor="ctr"/>
                </a:tc>
                <a:tc>
                  <a:txBody>
                    <a:bodyPr/>
                    <a:lstStyle/>
                    <a:p>
                      <a:pPr>
                        <a:spcAft>
                          <a:spcPts val="0"/>
                        </a:spcAft>
                      </a:pPr>
                      <a:r>
                        <a:rPr lang="vi-VN" sz="1200" dirty="0">
                          <a:effectLst/>
                        </a:rPr>
                        <a:t>Thực hành ở nhà</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extLst>
                  <a:ext uri="{0D108BD9-81ED-4DB2-BD59-A6C34878D82A}">
                    <a16:rowId xmlns:a16="http://schemas.microsoft.com/office/drawing/2014/main" val="489213664"/>
                  </a:ext>
                </a:extLst>
              </a:tr>
              <a:tr h="219849">
                <a:tc>
                  <a:txBody>
                    <a:bodyPr/>
                    <a:lstStyle/>
                    <a:p>
                      <a:pPr algn="r">
                        <a:spcAft>
                          <a:spcPts val="0"/>
                        </a:spcAft>
                      </a:pPr>
                      <a:r>
                        <a:rPr lang="en-US" sz="1200" dirty="0">
                          <a:effectLst/>
                        </a:rPr>
                        <a:t>13</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rPr>
                        <a:t>Nén ảnh (Compression)</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effectLst/>
                        </a:rPr>
                        <a:t>Thực hành ở nhà</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extLst>
                  <a:ext uri="{0D108BD9-81ED-4DB2-BD59-A6C34878D82A}">
                    <a16:rowId xmlns:a16="http://schemas.microsoft.com/office/drawing/2014/main" val="2835859816"/>
                  </a:ext>
                </a:extLst>
              </a:tr>
              <a:tr h="207157">
                <a:tc>
                  <a:txBody>
                    <a:bodyPr/>
                    <a:lstStyle/>
                    <a:p>
                      <a:pPr algn="r">
                        <a:spcAft>
                          <a:spcPts val="0"/>
                        </a:spcAft>
                      </a:pPr>
                      <a:r>
                        <a:rPr lang="en-US" sz="1200" dirty="0">
                          <a:effectLst/>
                        </a:rPr>
                        <a:t>14</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rPr>
                        <a:t>Hướng dẫn thực hiện đồ án môn học</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tc>
                  <a:txBody>
                    <a:bodyPr/>
                    <a:lstStyle/>
                    <a:p>
                      <a:pPr>
                        <a:spcAft>
                          <a:spcPts val="0"/>
                        </a:spcAft>
                      </a:pPr>
                      <a:r>
                        <a:rPr lang="vi-VN" sz="1200" dirty="0">
                          <a:effectLst/>
                        </a:rPr>
                        <a:t>Trình bày đồ án môn học</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extLst>
                  <a:ext uri="{0D108BD9-81ED-4DB2-BD59-A6C34878D82A}">
                    <a16:rowId xmlns:a16="http://schemas.microsoft.com/office/drawing/2014/main" val="2384367590"/>
                  </a:ext>
                </a:extLst>
              </a:tr>
              <a:tr h="219849">
                <a:tc>
                  <a:txBody>
                    <a:bodyPr/>
                    <a:lstStyle/>
                    <a:p>
                      <a:pPr algn="r">
                        <a:spcAft>
                          <a:spcPts val="0"/>
                        </a:spcAft>
                      </a:pPr>
                      <a:r>
                        <a:rPr lang="en-US" sz="1200" dirty="0">
                          <a:effectLst/>
                        </a:rPr>
                        <a:t>15</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tc>
                <a:tc>
                  <a:txBody>
                    <a:bodyPr/>
                    <a:lstStyle/>
                    <a:p>
                      <a:pPr>
                        <a:spcAft>
                          <a:spcPts val="0"/>
                        </a:spcAft>
                      </a:pPr>
                      <a:r>
                        <a:rPr lang="vi-VN" sz="1200" dirty="0">
                          <a:effectLst/>
                        </a:rPr>
                        <a:t>Hướng dẫn thực hiện đồ án môn học </a:t>
                      </a:r>
                    </a:p>
                    <a:p>
                      <a:pPr>
                        <a:spcAft>
                          <a:spcPts val="0"/>
                        </a:spcAft>
                      </a:pPr>
                      <a:r>
                        <a:rPr lang="vi-VN" sz="120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rPr>
                        <a:t>Tổng kết cuối kỳ</a:t>
                      </a:r>
                      <a:endParaRPr lang="en-US" sz="120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tc>
                  <a:txBody>
                    <a:bodyPr/>
                    <a:lstStyle/>
                    <a:p>
                      <a:pPr>
                        <a:spcAft>
                          <a:spcPts val="0"/>
                        </a:spcAft>
                      </a:pPr>
                      <a:r>
                        <a:rPr lang="vi-VN" sz="1200" dirty="0">
                          <a:effectLst/>
                        </a:rPr>
                        <a:t>Trình bày đồ án môn học</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txBody>
                  <a:tcPr marL="38851" marR="38851" marT="0" marB="0" anchor="ctr"/>
                </a:tc>
                <a:extLst>
                  <a:ext uri="{0D108BD9-81ED-4DB2-BD59-A6C34878D82A}">
                    <a16:rowId xmlns:a16="http://schemas.microsoft.com/office/drawing/2014/main" val="3521864853"/>
                  </a:ext>
                </a:extLst>
              </a:tr>
            </a:tbl>
          </a:graphicData>
        </a:graphic>
      </p:graphicFrame>
    </p:spTree>
    <p:extLst>
      <p:ext uri="{BB962C8B-B14F-4D97-AF65-F5344CB8AC3E}">
        <p14:creationId xmlns:p14="http://schemas.microsoft.com/office/powerpoint/2010/main" val="2883883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8389-0E24-AB4B-AD70-B5A448B9CCBC}"/>
              </a:ext>
            </a:extLst>
          </p:cNvPr>
          <p:cNvSpPr>
            <a:spLocks noGrp="1"/>
          </p:cNvSpPr>
          <p:nvPr>
            <p:ph type="title"/>
          </p:nvPr>
        </p:nvSpPr>
        <p:spPr/>
        <p:txBody>
          <a:bodyPr/>
          <a:lstStyle/>
          <a:p>
            <a:r>
              <a:rPr lang="en-US" dirty="0"/>
              <a:t>Histogram matching</a:t>
            </a:r>
          </a:p>
        </p:txBody>
      </p:sp>
      <p:pic>
        <p:nvPicPr>
          <p:cNvPr id="3" name="Picture 2">
            <a:extLst>
              <a:ext uri="{FF2B5EF4-FFF2-40B4-BE49-F238E27FC236}">
                <a16:creationId xmlns:a16="http://schemas.microsoft.com/office/drawing/2014/main" id="{7ACC0370-FD9D-C442-912B-8182CE26C42E}"/>
              </a:ext>
            </a:extLst>
          </p:cNvPr>
          <p:cNvPicPr>
            <a:picLocks noChangeAspect="1"/>
          </p:cNvPicPr>
          <p:nvPr/>
        </p:nvPicPr>
        <p:blipFill rotWithShape="1">
          <a:blip r:embed="rId2"/>
          <a:srcRect t="26153" r="54026"/>
          <a:stretch/>
        </p:blipFill>
        <p:spPr>
          <a:xfrm>
            <a:off x="1167384" y="1655022"/>
            <a:ext cx="2645664" cy="2211984"/>
          </a:xfrm>
          <a:prstGeom prst="rect">
            <a:avLst/>
          </a:prstGeom>
        </p:spPr>
      </p:pic>
      <p:pic>
        <p:nvPicPr>
          <p:cNvPr id="4" name="Picture 3">
            <a:extLst>
              <a:ext uri="{FF2B5EF4-FFF2-40B4-BE49-F238E27FC236}">
                <a16:creationId xmlns:a16="http://schemas.microsoft.com/office/drawing/2014/main" id="{CA78B618-7919-BC4D-A5C2-63229270AD9E}"/>
              </a:ext>
            </a:extLst>
          </p:cNvPr>
          <p:cNvPicPr>
            <a:picLocks noChangeAspect="1"/>
          </p:cNvPicPr>
          <p:nvPr/>
        </p:nvPicPr>
        <p:blipFill rotWithShape="1">
          <a:blip r:embed="rId2"/>
          <a:srcRect l="47203" t="26153"/>
          <a:stretch/>
        </p:blipFill>
        <p:spPr>
          <a:xfrm>
            <a:off x="7015594" y="1920240"/>
            <a:ext cx="2673998" cy="1946766"/>
          </a:xfrm>
          <a:prstGeom prst="rect">
            <a:avLst/>
          </a:prstGeom>
        </p:spPr>
      </p:pic>
      <p:sp>
        <p:nvSpPr>
          <p:cNvPr id="5" name="Right Arrow 4">
            <a:extLst>
              <a:ext uri="{FF2B5EF4-FFF2-40B4-BE49-F238E27FC236}">
                <a16:creationId xmlns:a16="http://schemas.microsoft.com/office/drawing/2014/main" id="{DE780C7A-F534-1147-915C-E8CF9FB83462}"/>
              </a:ext>
            </a:extLst>
          </p:cNvPr>
          <p:cNvSpPr/>
          <p:nvPr/>
        </p:nvSpPr>
        <p:spPr>
          <a:xfrm>
            <a:off x="4915972" y="2880360"/>
            <a:ext cx="1557979" cy="356616"/>
          </a:xfrm>
          <a:prstGeom prst="rightArrow">
            <a:avLst>
              <a:gd name="adj1" fmla="val 2435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78AB69B-788F-A548-9D01-D21A393AE42D}"/>
              </a:ext>
            </a:extLst>
          </p:cNvPr>
          <p:cNvGrpSpPr/>
          <p:nvPr/>
        </p:nvGrpSpPr>
        <p:grpSpPr>
          <a:xfrm>
            <a:off x="1295400" y="4535424"/>
            <a:ext cx="2855195" cy="1847088"/>
            <a:chOff x="1460773" y="4727448"/>
            <a:chExt cx="2314917" cy="1372701"/>
          </a:xfrm>
        </p:grpSpPr>
        <p:pic>
          <p:nvPicPr>
            <p:cNvPr id="7" name="Picture 6">
              <a:extLst>
                <a:ext uri="{FF2B5EF4-FFF2-40B4-BE49-F238E27FC236}">
                  <a16:creationId xmlns:a16="http://schemas.microsoft.com/office/drawing/2014/main" id="{CD96826B-A33A-184A-924F-4542092801A1}"/>
                </a:ext>
              </a:extLst>
            </p:cNvPr>
            <p:cNvPicPr>
              <a:picLocks noChangeAspect="1"/>
            </p:cNvPicPr>
            <p:nvPr/>
          </p:nvPicPr>
          <p:blipFill rotWithShape="1">
            <a:blip r:embed="rId3"/>
            <a:srcRect r="53425"/>
            <a:stretch/>
          </p:blipFill>
          <p:spPr>
            <a:xfrm>
              <a:off x="1460773" y="4727448"/>
              <a:ext cx="2314917" cy="1372701"/>
            </a:xfrm>
            <a:prstGeom prst="rect">
              <a:avLst/>
            </a:prstGeom>
          </p:spPr>
        </p:pic>
        <p:sp>
          <p:nvSpPr>
            <p:cNvPr id="8" name="Rectangle 7">
              <a:extLst>
                <a:ext uri="{FF2B5EF4-FFF2-40B4-BE49-F238E27FC236}">
                  <a16:creationId xmlns:a16="http://schemas.microsoft.com/office/drawing/2014/main" id="{6D64CAE2-FED3-3749-9D72-68FC066AFF79}"/>
                </a:ext>
              </a:extLst>
            </p:cNvPr>
            <p:cNvSpPr/>
            <p:nvPr/>
          </p:nvSpPr>
          <p:spPr>
            <a:xfrm>
              <a:off x="1627632" y="4727448"/>
              <a:ext cx="2148058" cy="557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Bent-Up Arrow 8">
            <a:extLst>
              <a:ext uri="{FF2B5EF4-FFF2-40B4-BE49-F238E27FC236}">
                <a16:creationId xmlns:a16="http://schemas.microsoft.com/office/drawing/2014/main" id="{F909F72C-DC17-7F4A-B56B-F7DF82AFF0E0}"/>
              </a:ext>
            </a:extLst>
          </p:cNvPr>
          <p:cNvSpPr/>
          <p:nvPr/>
        </p:nvSpPr>
        <p:spPr>
          <a:xfrm>
            <a:off x="4434840" y="3995928"/>
            <a:ext cx="4059936" cy="1746504"/>
          </a:xfrm>
          <a:prstGeom prst="bentUpArrow">
            <a:avLst>
              <a:gd name="adj1" fmla="val 3221"/>
              <a:gd name="adj2" fmla="val 6863"/>
              <a:gd name="adj3" fmla="val 189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71127D-F51F-A442-873C-A6491A8F443C}"/>
                  </a:ext>
                </a:extLst>
              </p:cNvPr>
              <p:cNvSpPr txBox="1"/>
              <p:nvPr/>
            </p:nvSpPr>
            <p:spPr>
              <a:xfrm>
                <a:off x="1121964" y="4350758"/>
                <a:ext cx="7584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vi-VN" i="1">
                              <a:latin typeface="Cambria Math" panose="02040503050406030204" pitchFamily="18" charset="0"/>
                            </a:rPr>
                            <m:t>p</m:t>
                          </m:r>
                        </m:e>
                        <m:sub>
                          <m:r>
                            <m:rPr>
                              <m:sty m:val="p"/>
                            </m:rPr>
                            <a:rPr lang="vi-VN" i="1">
                              <a:latin typeface="Cambria Math" panose="02040503050406030204" pitchFamily="18" charset="0"/>
                            </a:rPr>
                            <m:t>z</m:t>
                          </m:r>
                        </m:sub>
                      </m:sSub>
                      <m:r>
                        <a:rPr lang="vi-VN" b="0" i="1" smtClean="0">
                          <a:latin typeface="Cambria Math" panose="02040503050406030204" pitchFamily="18" charset="0"/>
                        </a:rPr>
                        <m:t>(</m:t>
                      </m:r>
                      <m:r>
                        <m:rPr>
                          <m:sty m:val="p"/>
                        </m:rPr>
                        <a:rPr lang="vi-VN" i="1">
                          <a:latin typeface="Cambria Math" panose="02040503050406030204" pitchFamily="18" charset="0"/>
                        </a:rPr>
                        <m:t>z</m:t>
                      </m:r>
                      <m:r>
                        <a:rPr lang="vi-VN"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7971127D-F51F-A442-873C-A6491A8F443C}"/>
                  </a:ext>
                </a:extLst>
              </p:cNvPr>
              <p:cNvSpPr txBox="1">
                <a:spLocks noRot="1" noChangeAspect="1" noMove="1" noResize="1" noEditPoints="1" noAdjustHandles="1" noChangeArrowheads="1" noChangeShapeType="1" noTextEdit="1"/>
              </p:cNvSpPr>
              <p:nvPr/>
            </p:nvSpPr>
            <p:spPr>
              <a:xfrm>
                <a:off x="1121964" y="4350758"/>
                <a:ext cx="758476" cy="369332"/>
              </a:xfrm>
              <a:prstGeom prst="rect">
                <a:avLst/>
              </a:prstGeom>
              <a:blipFill>
                <a:blip r:embed="rId4"/>
                <a:stretch>
                  <a:fillRect b="-10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091B476-1FC3-804D-99DD-6E1351625B22}"/>
              </a:ext>
            </a:extLst>
          </p:cNvPr>
          <p:cNvSpPr txBox="1"/>
          <p:nvPr/>
        </p:nvSpPr>
        <p:spPr>
          <a:xfrm>
            <a:off x="3850513" y="6197846"/>
            <a:ext cx="300082" cy="369332"/>
          </a:xfrm>
          <a:prstGeom prst="rect">
            <a:avLst/>
          </a:prstGeom>
          <a:noFill/>
        </p:spPr>
        <p:txBody>
          <a:bodyPr wrap="none" rtlCol="0">
            <a:spAutoFit/>
          </a:bodyPr>
          <a:lstStyle/>
          <a:p>
            <a:r>
              <a:rPr lang="vi-VN" dirty="0"/>
              <a:t>z</a:t>
            </a:r>
            <a:endParaRPr lang="en-US" dirty="0"/>
          </a:p>
        </p:txBody>
      </p:sp>
      <p:sp>
        <p:nvSpPr>
          <p:cNvPr id="12" name="TextBox 11">
            <a:extLst>
              <a:ext uri="{FF2B5EF4-FFF2-40B4-BE49-F238E27FC236}">
                <a16:creationId xmlns:a16="http://schemas.microsoft.com/office/drawing/2014/main" id="{1141AF29-C3C9-2E47-8356-7DB0D7978C40}"/>
              </a:ext>
            </a:extLst>
          </p:cNvPr>
          <p:cNvSpPr txBox="1"/>
          <p:nvPr/>
        </p:nvSpPr>
        <p:spPr>
          <a:xfrm>
            <a:off x="128016" y="2907792"/>
            <a:ext cx="877163" cy="369332"/>
          </a:xfrm>
          <a:prstGeom prst="rect">
            <a:avLst/>
          </a:prstGeom>
          <a:noFill/>
        </p:spPr>
        <p:txBody>
          <a:bodyPr wrap="none" rtlCol="0">
            <a:spAutoFit/>
          </a:bodyPr>
          <a:lstStyle/>
          <a:p>
            <a:r>
              <a:rPr lang="vi-VN" dirty="0"/>
              <a:t>source</a:t>
            </a:r>
            <a:endParaRPr lang="en-US" dirty="0"/>
          </a:p>
        </p:txBody>
      </p:sp>
      <p:sp>
        <p:nvSpPr>
          <p:cNvPr id="13" name="TextBox 12">
            <a:extLst>
              <a:ext uri="{FF2B5EF4-FFF2-40B4-BE49-F238E27FC236}">
                <a16:creationId xmlns:a16="http://schemas.microsoft.com/office/drawing/2014/main" id="{C76750B4-06C4-E34D-A693-571BBC9889F8}"/>
              </a:ext>
            </a:extLst>
          </p:cNvPr>
          <p:cNvSpPr txBox="1"/>
          <p:nvPr/>
        </p:nvSpPr>
        <p:spPr>
          <a:xfrm>
            <a:off x="173736" y="5404104"/>
            <a:ext cx="1069524" cy="369332"/>
          </a:xfrm>
          <a:prstGeom prst="rect">
            <a:avLst/>
          </a:prstGeom>
          <a:noFill/>
        </p:spPr>
        <p:txBody>
          <a:bodyPr wrap="none" rtlCol="0">
            <a:spAutoFit/>
          </a:bodyPr>
          <a:lstStyle/>
          <a:p>
            <a:r>
              <a:rPr lang="vi-VN" dirty="0"/>
              <a:t>template</a:t>
            </a:r>
            <a:endParaRPr lang="en-US" dirty="0"/>
          </a:p>
        </p:txBody>
      </p:sp>
      <p:cxnSp>
        <p:nvCxnSpPr>
          <p:cNvPr id="14" name="Straight Arrow Connector 13">
            <a:extLst>
              <a:ext uri="{FF2B5EF4-FFF2-40B4-BE49-F238E27FC236}">
                <a16:creationId xmlns:a16="http://schemas.microsoft.com/office/drawing/2014/main" id="{23728833-777D-894D-BE2D-E0121B6B00B1}"/>
              </a:ext>
            </a:extLst>
          </p:cNvPr>
          <p:cNvCxnSpPr/>
          <p:nvPr/>
        </p:nvCxnSpPr>
        <p:spPr>
          <a:xfrm flipH="1">
            <a:off x="4608576" y="3995928"/>
            <a:ext cx="2935224" cy="140817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7BEECF23-FA4E-8548-B2AA-3D1366B58CEE}"/>
              </a:ext>
            </a:extLst>
          </p:cNvPr>
          <p:cNvSpPr txBox="1"/>
          <p:nvPr/>
        </p:nvSpPr>
        <p:spPr>
          <a:xfrm>
            <a:off x="5084064" y="2249424"/>
            <a:ext cx="556563" cy="369332"/>
          </a:xfrm>
          <a:prstGeom prst="rect">
            <a:avLst/>
          </a:prstGeom>
          <a:noFill/>
        </p:spPr>
        <p:txBody>
          <a:bodyPr wrap="none" rtlCol="0">
            <a:spAutoFit/>
          </a:bodyPr>
          <a:lstStyle/>
          <a:p>
            <a:r>
              <a:rPr lang="vi-VN" dirty="0"/>
              <a:t>T(r)</a:t>
            </a:r>
            <a:endParaRPr lang="en-US" dirty="0"/>
          </a:p>
        </p:txBody>
      </p:sp>
      <p:sp>
        <p:nvSpPr>
          <p:cNvPr id="16" name="TextBox 15">
            <a:extLst>
              <a:ext uri="{FF2B5EF4-FFF2-40B4-BE49-F238E27FC236}">
                <a16:creationId xmlns:a16="http://schemas.microsoft.com/office/drawing/2014/main" id="{D08EAFE1-D628-634F-A856-85EA56E82723}"/>
              </a:ext>
            </a:extLst>
          </p:cNvPr>
          <p:cNvSpPr txBox="1"/>
          <p:nvPr/>
        </p:nvSpPr>
        <p:spPr>
          <a:xfrm>
            <a:off x="6784848" y="6062472"/>
            <a:ext cx="633507" cy="369332"/>
          </a:xfrm>
          <a:prstGeom prst="rect">
            <a:avLst/>
          </a:prstGeom>
          <a:noFill/>
        </p:spPr>
        <p:txBody>
          <a:bodyPr wrap="none" rtlCol="0">
            <a:spAutoFit/>
          </a:bodyPr>
          <a:lstStyle/>
          <a:p>
            <a:r>
              <a:rPr lang="vi-VN" dirty="0"/>
              <a:t>G(z)</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88AF00-960C-B040-8A07-D6927611C5A1}"/>
                  </a:ext>
                </a:extLst>
              </p:cNvPr>
              <p:cNvSpPr txBox="1"/>
              <p:nvPr/>
            </p:nvSpPr>
            <p:spPr>
              <a:xfrm>
                <a:off x="5770591" y="4330684"/>
                <a:ext cx="9140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vi-VN" i="1">
                              <a:latin typeface="Cambria Math" panose="02040503050406030204" pitchFamily="18" charset="0"/>
                            </a:rPr>
                            <m:t>G</m:t>
                          </m:r>
                        </m:e>
                        <m:sup>
                          <m:r>
                            <a:rPr lang="vi-VN"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888AF00-960C-B040-8A07-D6927611C5A1}"/>
                  </a:ext>
                </a:extLst>
              </p:cNvPr>
              <p:cNvSpPr txBox="1">
                <a:spLocks noRot="1" noChangeAspect="1" noMove="1" noResize="1" noEditPoints="1" noAdjustHandles="1" noChangeArrowheads="1" noChangeShapeType="1" noTextEdit="1"/>
              </p:cNvSpPr>
              <p:nvPr/>
            </p:nvSpPr>
            <p:spPr>
              <a:xfrm>
                <a:off x="5770591" y="4330684"/>
                <a:ext cx="914096" cy="369332"/>
              </a:xfrm>
              <a:prstGeom prst="rect">
                <a:avLst/>
              </a:prstGeom>
              <a:blipFill>
                <a:blip r:embed="rId5"/>
                <a:stretch>
                  <a:fillRect b="-133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E88D19D-7B79-5F4B-81DF-9504B663B585}"/>
              </a:ext>
            </a:extLst>
          </p:cNvPr>
          <p:cNvSpPr txBox="1"/>
          <p:nvPr/>
        </p:nvSpPr>
        <p:spPr>
          <a:xfrm>
            <a:off x="4599180" y="1929384"/>
            <a:ext cx="2342821" cy="369332"/>
          </a:xfrm>
          <a:prstGeom prst="rect">
            <a:avLst/>
          </a:prstGeom>
          <a:noFill/>
        </p:spPr>
        <p:txBody>
          <a:bodyPr wrap="none" rtlCol="0">
            <a:spAutoFit/>
          </a:bodyPr>
          <a:lstStyle/>
          <a:p>
            <a:r>
              <a:rPr lang="en-US" dirty="0"/>
              <a:t>Histogram equalization</a:t>
            </a:r>
          </a:p>
        </p:txBody>
      </p:sp>
      <p:sp>
        <p:nvSpPr>
          <p:cNvPr id="19" name="TextBox 18">
            <a:extLst>
              <a:ext uri="{FF2B5EF4-FFF2-40B4-BE49-F238E27FC236}">
                <a16:creationId xmlns:a16="http://schemas.microsoft.com/office/drawing/2014/main" id="{B97CAD2B-434F-CD42-A085-90D4264A81B9}"/>
              </a:ext>
            </a:extLst>
          </p:cNvPr>
          <p:cNvSpPr txBox="1"/>
          <p:nvPr/>
        </p:nvSpPr>
        <p:spPr>
          <a:xfrm>
            <a:off x="5613437" y="6382512"/>
            <a:ext cx="2342821" cy="369332"/>
          </a:xfrm>
          <a:prstGeom prst="rect">
            <a:avLst/>
          </a:prstGeom>
          <a:noFill/>
        </p:spPr>
        <p:txBody>
          <a:bodyPr wrap="none" rtlCol="0">
            <a:spAutoFit/>
          </a:bodyPr>
          <a:lstStyle/>
          <a:p>
            <a:r>
              <a:rPr lang="en-US" dirty="0"/>
              <a:t>Histogram equalization</a:t>
            </a:r>
          </a:p>
        </p:txBody>
      </p:sp>
      <p:sp>
        <p:nvSpPr>
          <p:cNvPr id="21" name="Freeform 20">
            <a:extLst>
              <a:ext uri="{FF2B5EF4-FFF2-40B4-BE49-F238E27FC236}">
                <a16:creationId xmlns:a16="http://schemas.microsoft.com/office/drawing/2014/main" id="{BBFC6F4D-D9B7-9544-B8EE-9E6993FBDC18}"/>
              </a:ext>
            </a:extLst>
          </p:cNvPr>
          <p:cNvSpPr/>
          <p:nvPr/>
        </p:nvSpPr>
        <p:spPr>
          <a:xfrm>
            <a:off x="7844883" y="3557239"/>
            <a:ext cx="5576" cy="206298"/>
          </a:xfrm>
          <a:custGeom>
            <a:avLst/>
            <a:gdLst>
              <a:gd name="connsiteX0" fmla="*/ 5576 w 5576"/>
              <a:gd name="connsiteY0" fmla="*/ 0 h 206298"/>
              <a:gd name="connsiteX1" fmla="*/ 0 w 5576"/>
              <a:gd name="connsiteY1" fmla="*/ 206298 h 206298"/>
            </a:gdLst>
            <a:ahLst/>
            <a:cxnLst>
              <a:cxn ang="0">
                <a:pos x="connsiteX0" y="connsiteY0"/>
              </a:cxn>
              <a:cxn ang="0">
                <a:pos x="connsiteX1" y="connsiteY1"/>
              </a:cxn>
            </a:cxnLst>
            <a:rect l="l" t="t" r="r" b="b"/>
            <a:pathLst>
              <a:path w="5576" h="206298">
                <a:moveTo>
                  <a:pt x="5576" y="0"/>
                </a:moveTo>
                <a:cubicBezTo>
                  <a:pt x="3666" y="68765"/>
                  <a:pt x="0" y="137507"/>
                  <a:pt x="0" y="20629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835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6881E-47AA-7C45-A1E9-7C75727E7A33}"/>
              </a:ext>
            </a:extLst>
          </p:cNvPr>
          <p:cNvSpPr>
            <a:spLocks noGrp="1"/>
          </p:cNvSpPr>
          <p:nvPr>
            <p:ph type="title"/>
          </p:nvPr>
        </p:nvSpPr>
        <p:spPr/>
        <p:txBody>
          <a:bodyPr/>
          <a:lstStyle/>
          <a:p>
            <a:r>
              <a:rPr lang="en-US" dirty="0"/>
              <a:t>Steps of histogram matching</a:t>
            </a:r>
          </a:p>
        </p:txBody>
      </p:sp>
      <p:sp>
        <p:nvSpPr>
          <p:cNvPr id="3" name="Content Placeholder 2">
            <a:extLst>
              <a:ext uri="{FF2B5EF4-FFF2-40B4-BE49-F238E27FC236}">
                <a16:creationId xmlns:a16="http://schemas.microsoft.com/office/drawing/2014/main" id="{76D75D11-D7D0-8C44-9C30-4BB6C70DC5F4}"/>
              </a:ext>
            </a:extLst>
          </p:cNvPr>
          <p:cNvSpPr>
            <a:spLocks noGrp="1"/>
          </p:cNvSpPr>
          <p:nvPr>
            <p:ph idx="1"/>
          </p:nvPr>
        </p:nvSpPr>
        <p:spPr/>
        <p:txBody>
          <a:bodyPr/>
          <a:lstStyle/>
          <a:p>
            <a:pPr marL="514350" indent="-514350">
              <a:buFont typeface="+mj-lt"/>
              <a:buAutoNum type="arabicPeriod"/>
            </a:pPr>
            <a:r>
              <a:rPr lang="en-US" dirty="0"/>
              <a:t>Compute the histogram of the input image and do the histogram equalization            from </a:t>
            </a:r>
            <a:r>
              <a:rPr lang="vi-VN" dirty="0"/>
              <a:t>r</a:t>
            </a:r>
            <a:r>
              <a:rPr lang="vi-VN" baseline="-25000" dirty="0"/>
              <a:t>k</a:t>
            </a:r>
            <a:r>
              <a:rPr lang="en-US" dirty="0"/>
              <a:t> to </a:t>
            </a:r>
            <a:r>
              <a:rPr lang="vi-VN" dirty="0"/>
              <a:t>s</a:t>
            </a:r>
            <a:r>
              <a:rPr lang="vi-VN" baseline="-25000" dirty="0"/>
              <a:t>k</a:t>
            </a:r>
          </a:p>
          <a:p>
            <a:pPr marL="514350" indent="-514350">
              <a:buFont typeface="+mj-lt"/>
              <a:buAutoNum type="arabicPeriod"/>
            </a:pPr>
            <a:endParaRPr lang="en-US" dirty="0"/>
          </a:p>
          <a:p>
            <a:pPr marL="514350" indent="-514350">
              <a:buFont typeface="+mj-lt"/>
              <a:buAutoNum type="arabicPeriod"/>
            </a:pPr>
            <a:r>
              <a:rPr lang="en-US" dirty="0"/>
              <a:t>Compute histogram of the template image and do the histogram equalization           from </a:t>
            </a:r>
            <a:r>
              <a:rPr lang="vi-VN" dirty="0"/>
              <a:t>z</a:t>
            </a:r>
            <a:r>
              <a:rPr lang="vi-VN" baseline="-25000" dirty="0"/>
              <a:t>q </a:t>
            </a:r>
            <a:r>
              <a:rPr lang="en-US" dirty="0"/>
              <a:t>to </a:t>
            </a:r>
            <a:r>
              <a:rPr lang="vi-VN" dirty="0"/>
              <a:t>s’</a:t>
            </a:r>
            <a:r>
              <a:rPr lang="vi-VN" baseline="-25000" dirty="0"/>
              <a:t>q</a:t>
            </a:r>
            <a:endParaRPr lang="en-US" dirty="0"/>
          </a:p>
          <a:p>
            <a:pPr marL="514350" indent="-514350">
              <a:buFont typeface="+mj-lt"/>
              <a:buAutoNum type="arabicPeriod"/>
            </a:pPr>
            <a:endParaRPr lang="en-US" dirty="0"/>
          </a:p>
          <a:p>
            <a:pPr marL="514350" indent="-514350">
              <a:buFont typeface="+mj-lt"/>
              <a:buAutoNum type="arabicPeriod"/>
            </a:pPr>
            <a:r>
              <a:rPr lang="en-US" dirty="0"/>
              <a:t>For each </a:t>
            </a:r>
            <a:r>
              <a:rPr lang="vi-VN" dirty="0"/>
              <a:t>s</a:t>
            </a:r>
            <a:r>
              <a:rPr lang="vi-VN" baseline="-25000" dirty="0"/>
              <a:t>k</a:t>
            </a:r>
            <a:r>
              <a:rPr lang="vi-VN" dirty="0"/>
              <a:t>, find z</a:t>
            </a:r>
            <a:r>
              <a:rPr lang="vi-VN" baseline="-25000" dirty="0"/>
              <a:t>q </a:t>
            </a:r>
            <a:r>
              <a:rPr lang="vi-VN" dirty="0"/>
              <a:t> such that G(z</a:t>
            </a:r>
            <a:r>
              <a:rPr lang="vi-VN" baseline="-25000" dirty="0"/>
              <a:t>q</a:t>
            </a:r>
            <a:r>
              <a:rPr lang="vi-VN" dirty="0"/>
              <a:t>) is close to s</a:t>
            </a:r>
            <a:r>
              <a:rPr lang="vi-VN" baseline="-25000" dirty="0"/>
              <a:t>k</a:t>
            </a:r>
            <a:endParaRPr lang="vi-VN" dirty="0"/>
          </a:p>
          <a:p>
            <a:pPr marL="514350" indent="-514350">
              <a:buFont typeface="+mj-lt"/>
              <a:buAutoNum type="arabicPeriod"/>
            </a:pPr>
            <a:r>
              <a:rPr lang="vi-VN" dirty="0"/>
              <a:t>Do the transformation</a:t>
            </a:r>
          </a:p>
          <a:p>
            <a:pPr marL="0" indent="0">
              <a:buNone/>
            </a:pPr>
            <a:r>
              <a:rPr lang="vi-VN" dirty="0"/>
              <a:t>                 r </a:t>
            </a:r>
            <a:r>
              <a:rPr lang="vi-VN" dirty="0">
                <a:sym typeface="Wingdings" pitchFamily="2" charset="2"/>
              </a:rPr>
              <a:t> </a:t>
            </a:r>
            <a:r>
              <a:rPr lang="vi-VN" dirty="0"/>
              <a:t>s</a:t>
            </a:r>
            <a:r>
              <a:rPr lang="vi-VN" baseline="-25000" dirty="0"/>
              <a:t>k</a:t>
            </a:r>
            <a:r>
              <a:rPr lang="vi-VN" dirty="0">
                <a:sym typeface="Wingdings" pitchFamily="2" charset="2"/>
              </a:rPr>
              <a:t>  </a:t>
            </a:r>
            <a:r>
              <a:rPr lang="vi-VN" dirty="0"/>
              <a:t>z</a:t>
            </a:r>
            <a:r>
              <a:rPr lang="vi-VN" baseline="-25000" dirty="0"/>
              <a:t>q</a:t>
            </a:r>
            <a:endParaRPr lang="vi-VN" dirty="0"/>
          </a:p>
        </p:txBody>
      </p:sp>
      <p:pic>
        <p:nvPicPr>
          <p:cNvPr id="5" name="Picture 4">
            <a:extLst>
              <a:ext uri="{FF2B5EF4-FFF2-40B4-BE49-F238E27FC236}">
                <a16:creationId xmlns:a16="http://schemas.microsoft.com/office/drawing/2014/main" id="{D7F35AB5-90A8-9846-B824-DCB52518E276}"/>
              </a:ext>
            </a:extLst>
          </p:cNvPr>
          <p:cNvPicPr>
            <a:picLocks noChangeAspect="1"/>
          </p:cNvPicPr>
          <p:nvPr/>
        </p:nvPicPr>
        <p:blipFill>
          <a:blip r:embed="rId2"/>
          <a:stretch>
            <a:fillRect/>
          </a:stretch>
        </p:blipFill>
        <p:spPr>
          <a:xfrm>
            <a:off x="3265393" y="3631500"/>
            <a:ext cx="766483" cy="461309"/>
          </a:xfrm>
          <a:prstGeom prst="rect">
            <a:avLst/>
          </a:prstGeom>
        </p:spPr>
      </p:pic>
      <p:pic>
        <p:nvPicPr>
          <p:cNvPr id="6" name="Picture 5">
            <a:extLst>
              <a:ext uri="{FF2B5EF4-FFF2-40B4-BE49-F238E27FC236}">
                <a16:creationId xmlns:a16="http://schemas.microsoft.com/office/drawing/2014/main" id="{5C459BEE-6F6C-9642-BA63-EDC1797CB30B}"/>
              </a:ext>
            </a:extLst>
          </p:cNvPr>
          <p:cNvPicPr>
            <a:picLocks noChangeAspect="1"/>
          </p:cNvPicPr>
          <p:nvPr/>
        </p:nvPicPr>
        <p:blipFill>
          <a:blip r:embed="rId3"/>
          <a:stretch>
            <a:fillRect/>
          </a:stretch>
        </p:blipFill>
        <p:spPr>
          <a:xfrm>
            <a:off x="3370728" y="2232212"/>
            <a:ext cx="751916" cy="410136"/>
          </a:xfrm>
          <a:prstGeom prst="rect">
            <a:avLst/>
          </a:prstGeom>
        </p:spPr>
      </p:pic>
    </p:spTree>
    <p:extLst>
      <p:ext uri="{BB962C8B-B14F-4D97-AF65-F5344CB8AC3E}">
        <p14:creationId xmlns:p14="http://schemas.microsoft.com/office/powerpoint/2010/main" val="2320213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9B46-E6F2-7E41-BB0E-04F1532EB79E}"/>
              </a:ext>
            </a:extLst>
          </p:cNvPr>
          <p:cNvSpPr>
            <a:spLocks noGrp="1"/>
          </p:cNvSpPr>
          <p:nvPr>
            <p:ph type="title"/>
          </p:nvPr>
        </p:nvSpPr>
        <p:spPr/>
        <p:txBody>
          <a:bodyPr/>
          <a:lstStyle/>
          <a:p>
            <a:r>
              <a:rPr lang="en-US" dirty="0"/>
              <a:t>Histogram matching example</a:t>
            </a:r>
          </a:p>
        </p:txBody>
      </p:sp>
      <p:pic>
        <p:nvPicPr>
          <p:cNvPr id="3" name="Picture 2">
            <a:extLst>
              <a:ext uri="{FF2B5EF4-FFF2-40B4-BE49-F238E27FC236}">
                <a16:creationId xmlns:a16="http://schemas.microsoft.com/office/drawing/2014/main" id="{95E3A21C-33F0-5A4F-80A5-CFF9D602E772}"/>
              </a:ext>
            </a:extLst>
          </p:cNvPr>
          <p:cNvPicPr>
            <a:picLocks noChangeAspect="1"/>
          </p:cNvPicPr>
          <p:nvPr/>
        </p:nvPicPr>
        <p:blipFill rotWithShape="1">
          <a:blip r:embed="rId2"/>
          <a:srcRect l="26134" t="65067" r="14805" b="8000"/>
          <a:stretch/>
        </p:blipFill>
        <p:spPr>
          <a:xfrm>
            <a:off x="838200" y="1854514"/>
            <a:ext cx="4395216" cy="2479982"/>
          </a:xfrm>
          <a:prstGeom prst="rect">
            <a:avLst/>
          </a:prstGeom>
        </p:spPr>
      </p:pic>
      <p:pic>
        <p:nvPicPr>
          <p:cNvPr id="4" name="Picture 3">
            <a:extLst>
              <a:ext uri="{FF2B5EF4-FFF2-40B4-BE49-F238E27FC236}">
                <a16:creationId xmlns:a16="http://schemas.microsoft.com/office/drawing/2014/main" id="{06E4CB9B-7513-4C43-9256-379DD7BEF67D}"/>
              </a:ext>
            </a:extLst>
          </p:cNvPr>
          <p:cNvPicPr>
            <a:picLocks noChangeAspect="1"/>
          </p:cNvPicPr>
          <p:nvPr/>
        </p:nvPicPr>
        <p:blipFill rotWithShape="1">
          <a:blip r:embed="rId3"/>
          <a:srcRect l="25639" t="6666" r="16950" b="51067"/>
          <a:stretch/>
        </p:blipFill>
        <p:spPr>
          <a:xfrm>
            <a:off x="5658466" y="2006286"/>
            <a:ext cx="3923878" cy="3574336"/>
          </a:xfrm>
          <a:prstGeom prst="rect">
            <a:avLst/>
          </a:prstGeom>
        </p:spPr>
      </p:pic>
      <p:pic>
        <p:nvPicPr>
          <p:cNvPr id="5" name="Picture 4">
            <a:extLst>
              <a:ext uri="{FF2B5EF4-FFF2-40B4-BE49-F238E27FC236}">
                <a16:creationId xmlns:a16="http://schemas.microsoft.com/office/drawing/2014/main" id="{FE72E748-C717-8C4E-81D5-0DBF3DFC4AD5}"/>
              </a:ext>
            </a:extLst>
          </p:cNvPr>
          <p:cNvPicPr>
            <a:picLocks noChangeAspect="1"/>
          </p:cNvPicPr>
          <p:nvPr/>
        </p:nvPicPr>
        <p:blipFill rotWithShape="1">
          <a:blip r:embed="rId3"/>
          <a:srcRect l="25639" t="48800" r="40322" b="30134"/>
          <a:stretch/>
        </p:blipFill>
        <p:spPr>
          <a:xfrm>
            <a:off x="9496467" y="2627007"/>
            <a:ext cx="2005585" cy="1535779"/>
          </a:xfrm>
          <a:prstGeom prst="rect">
            <a:avLst/>
          </a:prstGeom>
        </p:spPr>
      </p:pic>
      <p:sp>
        <p:nvSpPr>
          <p:cNvPr id="6" name="TextBox 5">
            <a:extLst>
              <a:ext uri="{FF2B5EF4-FFF2-40B4-BE49-F238E27FC236}">
                <a16:creationId xmlns:a16="http://schemas.microsoft.com/office/drawing/2014/main" id="{CC62BFEA-DF89-C14C-B9F0-E268B5AD140F}"/>
              </a:ext>
            </a:extLst>
          </p:cNvPr>
          <p:cNvSpPr txBox="1"/>
          <p:nvPr/>
        </p:nvSpPr>
        <p:spPr>
          <a:xfrm>
            <a:off x="8247888" y="1725546"/>
            <a:ext cx="276038" cy="369332"/>
          </a:xfrm>
          <a:prstGeom prst="rect">
            <a:avLst/>
          </a:prstGeom>
          <a:noFill/>
        </p:spPr>
        <p:txBody>
          <a:bodyPr wrap="none" rtlCol="0">
            <a:spAutoFit/>
          </a:bodyPr>
          <a:lstStyle/>
          <a:p>
            <a:r>
              <a:rPr lang="en-US" dirty="0"/>
              <a:t>z</a:t>
            </a:r>
          </a:p>
        </p:txBody>
      </p:sp>
      <p:sp>
        <p:nvSpPr>
          <p:cNvPr id="7" name="TextBox 6">
            <a:extLst>
              <a:ext uri="{FF2B5EF4-FFF2-40B4-BE49-F238E27FC236}">
                <a16:creationId xmlns:a16="http://schemas.microsoft.com/office/drawing/2014/main" id="{ECBE7D6E-128D-DF47-94F4-3BC73D443913}"/>
              </a:ext>
            </a:extLst>
          </p:cNvPr>
          <p:cNvSpPr txBox="1"/>
          <p:nvPr/>
        </p:nvSpPr>
        <p:spPr>
          <a:xfrm>
            <a:off x="6480872" y="3978120"/>
            <a:ext cx="330540" cy="369332"/>
          </a:xfrm>
          <a:prstGeom prst="rect">
            <a:avLst/>
          </a:prstGeom>
          <a:noFill/>
        </p:spPr>
        <p:txBody>
          <a:bodyPr wrap="none" rtlCol="0">
            <a:spAutoFit/>
          </a:bodyPr>
          <a:lstStyle/>
          <a:p>
            <a:r>
              <a:rPr lang="en-US" dirty="0">
                <a:solidFill>
                  <a:srgbClr val="C00000"/>
                </a:solidFill>
              </a:rPr>
              <a:t>G</a:t>
            </a:r>
          </a:p>
        </p:txBody>
      </p:sp>
      <p:sp>
        <p:nvSpPr>
          <p:cNvPr id="8" name="TextBox 7">
            <a:extLst>
              <a:ext uri="{FF2B5EF4-FFF2-40B4-BE49-F238E27FC236}">
                <a16:creationId xmlns:a16="http://schemas.microsoft.com/office/drawing/2014/main" id="{804A823B-7048-E646-8E23-2754D5316876}"/>
              </a:ext>
            </a:extLst>
          </p:cNvPr>
          <p:cNvSpPr txBox="1"/>
          <p:nvPr/>
        </p:nvSpPr>
        <p:spPr>
          <a:xfrm>
            <a:off x="7140957" y="4527712"/>
            <a:ext cx="455574" cy="369332"/>
          </a:xfrm>
          <a:prstGeom prst="rect">
            <a:avLst/>
          </a:prstGeom>
          <a:noFill/>
        </p:spPr>
        <p:txBody>
          <a:bodyPr wrap="none" rtlCol="0">
            <a:spAutoFit/>
          </a:bodyPr>
          <a:lstStyle/>
          <a:p>
            <a:r>
              <a:rPr lang="en-US" dirty="0">
                <a:solidFill>
                  <a:srgbClr val="C00000"/>
                </a:solidFill>
              </a:rPr>
              <a:t>G</a:t>
            </a:r>
            <a:r>
              <a:rPr lang="en-US" baseline="30000" dirty="0">
                <a:solidFill>
                  <a:srgbClr val="C00000"/>
                </a:solidFill>
              </a:rPr>
              <a:t>-1</a:t>
            </a:r>
          </a:p>
        </p:txBody>
      </p:sp>
    </p:spTree>
    <p:extLst>
      <p:ext uri="{BB962C8B-B14F-4D97-AF65-F5344CB8AC3E}">
        <p14:creationId xmlns:p14="http://schemas.microsoft.com/office/powerpoint/2010/main" val="424855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22B03-6F06-4D4E-8AF4-B3ABC898132C}"/>
              </a:ext>
            </a:extLst>
          </p:cNvPr>
          <p:cNvSpPr>
            <a:spLocks noGrp="1"/>
          </p:cNvSpPr>
          <p:nvPr>
            <p:ph type="title"/>
          </p:nvPr>
        </p:nvSpPr>
        <p:spPr/>
        <p:txBody>
          <a:bodyPr/>
          <a:lstStyle/>
          <a:p>
            <a:r>
              <a:rPr lang="en-US" dirty="0"/>
              <a:t>Image retrieval</a:t>
            </a:r>
            <a:br>
              <a:rPr lang="en-US" dirty="0"/>
            </a:br>
            <a:r>
              <a:rPr lang="en-US" dirty="0"/>
              <a:t>using histogram</a:t>
            </a:r>
          </a:p>
        </p:txBody>
      </p:sp>
      <p:sp>
        <p:nvSpPr>
          <p:cNvPr id="5" name="Text Placeholder 4">
            <a:extLst>
              <a:ext uri="{FF2B5EF4-FFF2-40B4-BE49-F238E27FC236}">
                <a16:creationId xmlns:a16="http://schemas.microsoft.com/office/drawing/2014/main" id="{EF49BE42-6286-6D4E-8A02-D245E66F328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47331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C8584-5F77-B640-A8E0-1251B0D0737E}"/>
              </a:ext>
            </a:extLst>
          </p:cNvPr>
          <p:cNvSpPr>
            <a:spLocks noGrp="1"/>
          </p:cNvSpPr>
          <p:nvPr>
            <p:ph type="title"/>
          </p:nvPr>
        </p:nvSpPr>
        <p:spPr/>
        <p:txBody>
          <a:bodyPr/>
          <a:lstStyle/>
          <a:p>
            <a:r>
              <a:rPr lang="vi-VN" dirty="0"/>
              <a:t>Giới thiệu bài toán</a:t>
            </a:r>
            <a:endParaRPr lang="en-US" dirty="0"/>
          </a:p>
        </p:txBody>
      </p:sp>
      <p:sp>
        <p:nvSpPr>
          <p:cNvPr id="3" name="Content Placeholder 2">
            <a:extLst>
              <a:ext uri="{FF2B5EF4-FFF2-40B4-BE49-F238E27FC236}">
                <a16:creationId xmlns:a16="http://schemas.microsoft.com/office/drawing/2014/main" id="{641946C1-0A6D-E343-BCFA-F53E8F87E7E3}"/>
              </a:ext>
            </a:extLst>
          </p:cNvPr>
          <p:cNvSpPr>
            <a:spLocks noGrp="1"/>
          </p:cNvSpPr>
          <p:nvPr>
            <p:ph idx="1"/>
          </p:nvPr>
        </p:nvSpPr>
        <p:spPr>
          <a:xfrm>
            <a:off x="838200" y="1825625"/>
            <a:ext cx="10515600" cy="634111"/>
          </a:xfrm>
        </p:spPr>
        <p:txBody>
          <a:bodyPr/>
          <a:lstStyle/>
          <a:p>
            <a:r>
              <a:rPr lang="vi-VN" dirty="0"/>
              <a:t>Tìm ảnh trong tập dữ liệu ảnh gần giống với ảnh đầu vào nhất</a:t>
            </a:r>
            <a:endParaRPr lang="en-US" dirty="0"/>
          </a:p>
        </p:txBody>
      </p:sp>
      <p:pic>
        <p:nvPicPr>
          <p:cNvPr id="4" name="Picture 3">
            <a:extLst>
              <a:ext uri="{FF2B5EF4-FFF2-40B4-BE49-F238E27FC236}">
                <a16:creationId xmlns:a16="http://schemas.microsoft.com/office/drawing/2014/main" id="{D8B2F72C-AF2D-8C4E-9EF9-1474AD307394}"/>
              </a:ext>
            </a:extLst>
          </p:cNvPr>
          <p:cNvPicPr>
            <a:picLocks noChangeAspect="1"/>
          </p:cNvPicPr>
          <p:nvPr/>
        </p:nvPicPr>
        <p:blipFill>
          <a:blip r:embed="rId2"/>
          <a:stretch>
            <a:fillRect/>
          </a:stretch>
        </p:blipFill>
        <p:spPr>
          <a:xfrm>
            <a:off x="5907024" y="2927514"/>
            <a:ext cx="3973242" cy="3482430"/>
          </a:xfrm>
          <a:prstGeom prst="rect">
            <a:avLst/>
          </a:prstGeom>
        </p:spPr>
      </p:pic>
      <p:sp>
        <p:nvSpPr>
          <p:cNvPr id="5" name="TextBox 4">
            <a:extLst>
              <a:ext uri="{FF2B5EF4-FFF2-40B4-BE49-F238E27FC236}">
                <a16:creationId xmlns:a16="http://schemas.microsoft.com/office/drawing/2014/main" id="{B4B4F126-A27F-0A4B-86A3-96652A9A0AEF}"/>
              </a:ext>
            </a:extLst>
          </p:cNvPr>
          <p:cNvSpPr txBox="1"/>
          <p:nvPr/>
        </p:nvSpPr>
        <p:spPr>
          <a:xfrm>
            <a:off x="5989320" y="2508959"/>
            <a:ext cx="979755" cy="369332"/>
          </a:xfrm>
          <a:prstGeom prst="rect">
            <a:avLst/>
          </a:prstGeom>
          <a:noFill/>
        </p:spPr>
        <p:txBody>
          <a:bodyPr wrap="none" rtlCol="0">
            <a:spAutoFit/>
          </a:bodyPr>
          <a:lstStyle/>
          <a:p>
            <a:r>
              <a:rPr lang="vi-VN" dirty="0"/>
              <a:t>Dataset</a:t>
            </a:r>
            <a:endParaRPr lang="en-US" dirty="0"/>
          </a:p>
        </p:txBody>
      </p:sp>
      <p:pic>
        <p:nvPicPr>
          <p:cNvPr id="7" name="Picture 6">
            <a:extLst>
              <a:ext uri="{FF2B5EF4-FFF2-40B4-BE49-F238E27FC236}">
                <a16:creationId xmlns:a16="http://schemas.microsoft.com/office/drawing/2014/main" id="{39216316-983A-DE48-AA4A-D34DD2095ECF}"/>
              </a:ext>
            </a:extLst>
          </p:cNvPr>
          <p:cNvPicPr>
            <a:picLocks noChangeAspect="1"/>
          </p:cNvPicPr>
          <p:nvPr/>
        </p:nvPicPr>
        <p:blipFill>
          <a:blip r:embed="rId3"/>
          <a:stretch>
            <a:fillRect/>
          </a:stretch>
        </p:blipFill>
        <p:spPr>
          <a:xfrm>
            <a:off x="1639434" y="3108960"/>
            <a:ext cx="1364878" cy="1145032"/>
          </a:xfrm>
          <a:prstGeom prst="rect">
            <a:avLst/>
          </a:prstGeom>
        </p:spPr>
      </p:pic>
      <p:sp>
        <p:nvSpPr>
          <p:cNvPr id="8" name="TextBox 7">
            <a:extLst>
              <a:ext uri="{FF2B5EF4-FFF2-40B4-BE49-F238E27FC236}">
                <a16:creationId xmlns:a16="http://schemas.microsoft.com/office/drawing/2014/main" id="{11B6FEF8-63BE-1747-87B4-5452FB028032}"/>
              </a:ext>
            </a:extLst>
          </p:cNvPr>
          <p:cNvSpPr txBox="1"/>
          <p:nvPr/>
        </p:nvSpPr>
        <p:spPr>
          <a:xfrm>
            <a:off x="1664208" y="2734056"/>
            <a:ext cx="697627" cy="369332"/>
          </a:xfrm>
          <a:prstGeom prst="rect">
            <a:avLst/>
          </a:prstGeom>
          <a:noFill/>
        </p:spPr>
        <p:txBody>
          <a:bodyPr wrap="none" rtlCol="0">
            <a:spAutoFit/>
          </a:bodyPr>
          <a:lstStyle/>
          <a:p>
            <a:r>
              <a:rPr lang="vi-VN" dirty="0"/>
              <a:t>Input</a:t>
            </a:r>
            <a:endParaRPr lang="en-US" dirty="0"/>
          </a:p>
        </p:txBody>
      </p:sp>
      <p:sp>
        <p:nvSpPr>
          <p:cNvPr id="9" name="TextBox 8">
            <a:extLst>
              <a:ext uri="{FF2B5EF4-FFF2-40B4-BE49-F238E27FC236}">
                <a16:creationId xmlns:a16="http://schemas.microsoft.com/office/drawing/2014/main" id="{AA434061-EA70-6C4B-965D-6B682A70E022}"/>
              </a:ext>
            </a:extLst>
          </p:cNvPr>
          <p:cNvSpPr txBox="1"/>
          <p:nvPr/>
        </p:nvSpPr>
        <p:spPr>
          <a:xfrm>
            <a:off x="1618488" y="5632704"/>
            <a:ext cx="2246128" cy="369332"/>
          </a:xfrm>
          <a:prstGeom prst="rect">
            <a:avLst/>
          </a:prstGeom>
          <a:noFill/>
        </p:spPr>
        <p:txBody>
          <a:bodyPr wrap="none" rtlCol="0">
            <a:spAutoFit/>
          </a:bodyPr>
          <a:lstStyle/>
          <a:p>
            <a:r>
              <a:rPr lang="en-US" dirty="0">
                <a:sym typeface="Wingdings" pitchFamily="2" charset="2"/>
              </a:rPr>
              <a:t> </a:t>
            </a:r>
            <a:r>
              <a:rPr lang="vi-VN" dirty="0">
                <a:sym typeface="Wingdings" pitchFamily="2" charset="2"/>
              </a:rPr>
              <a:t>Bài toán sắp xếp</a:t>
            </a:r>
            <a:endParaRPr lang="en-US" dirty="0"/>
          </a:p>
        </p:txBody>
      </p:sp>
    </p:spTree>
    <p:extLst>
      <p:ext uri="{BB962C8B-B14F-4D97-AF65-F5344CB8AC3E}">
        <p14:creationId xmlns:p14="http://schemas.microsoft.com/office/powerpoint/2010/main" val="2642090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5B8448-23F1-C14B-8BA4-D0E5410DFDF5}"/>
              </a:ext>
            </a:extLst>
          </p:cNvPr>
          <p:cNvSpPr>
            <a:spLocks noGrp="1"/>
          </p:cNvSpPr>
          <p:nvPr>
            <p:ph type="title"/>
          </p:nvPr>
        </p:nvSpPr>
        <p:spPr>
          <a:noFill/>
        </p:spPr>
        <p:txBody>
          <a:bodyPr/>
          <a:lstStyle/>
          <a:p>
            <a:endParaRPr lang="en-US" dirty="0"/>
          </a:p>
        </p:txBody>
      </p:sp>
      <p:cxnSp>
        <p:nvCxnSpPr>
          <p:cNvPr id="6" name="Straight Arrow Connector 5">
            <a:extLst>
              <a:ext uri="{FF2B5EF4-FFF2-40B4-BE49-F238E27FC236}">
                <a16:creationId xmlns:a16="http://schemas.microsoft.com/office/drawing/2014/main" id="{AAFB9D01-7BE2-C644-95A7-D58E44D09A57}"/>
              </a:ext>
            </a:extLst>
          </p:cNvPr>
          <p:cNvCxnSpPr/>
          <p:nvPr/>
        </p:nvCxnSpPr>
        <p:spPr>
          <a:xfrm>
            <a:off x="2575932" y="5447370"/>
            <a:ext cx="5776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F5806-8D85-3A40-8E96-390AF053355B}"/>
              </a:ext>
            </a:extLst>
          </p:cNvPr>
          <p:cNvCxnSpPr>
            <a:cxnSpLocks/>
          </p:cNvCxnSpPr>
          <p:nvPr/>
        </p:nvCxnSpPr>
        <p:spPr>
          <a:xfrm flipV="1">
            <a:off x="2895601" y="2219093"/>
            <a:ext cx="0" cy="359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E9F7BE-5357-CE4F-8FB5-AF0DFDD86F4E}"/>
              </a:ext>
            </a:extLst>
          </p:cNvPr>
          <p:cNvSpPr txBox="1"/>
          <p:nvPr/>
        </p:nvSpPr>
        <p:spPr>
          <a:xfrm>
            <a:off x="5798634" y="2509025"/>
            <a:ext cx="2002343" cy="369332"/>
          </a:xfrm>
          <a:prstGeom prst="rect">
            <a:avLst/>
          </a:prstGeom>
          <a:noFill/>
        </p:spPr>
        <p:txBody>
          <a:bodyPr wrap="none" rtlCol="0">
            <a:spAutoFit/>
          </a:bodyPr>
          <a:lstStyle/>
          <a:p>
            <a:r>
              <a:rPr lang="en-US" dirty="0"/>
              <a:t>Computation space</a:t>
            </a:r>
          </a:p>
        </p:txBody>
      </p:sp>
      <p:sp>
        <p:nvSpPr>
          <p:cNvPr id="10" name="Heart 9">
            <a:extLst>
              <a:ext uri="{FF2B5EF4-FFF2-40B4-BE49-F238E27FC236}">
                <a16:creationId xmlns:a16="http://schemas.microsoft.com/office/drawing/2014/main" id="{320E7F9C-01A2-C248-9344-B38BEB1D32CD}"/>
              </a:ext>
            </a:extLst>
          </p:cNvPr>
          <p:cNvSpPr/>
          <p:nvPr/>
        </p:nvSpPr>
        <p:spPr>
          <a:xfrm>
            <a:off x="3440151" y="4259701"/>
            <a:ext cx="563137" cy="473992"/>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4D8EF5D5-826E-164B-9BFE-B8A42C8FD22A}"/>
              </a:ext>
            </a:extLst>
          </p:cNvPr>
          <p:cNvSpPr/>
          <p:nvPr/>
        </p:nvSpPr>
        <p:spPr>
          <a:xfrm>
            <a:off x="3707780" y="2815683"/>
            <a:ext cx="942279" cy="71925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A5E5356-20AF-1C49-AC2C-1E452D214585}"/>
              </a:ext>
            </a:extLst>
          </p:cNvPr>
          <p:cNvSpPr txBox="1"/>
          <p:nvPr/>
        </p:nvSpPr>
        <p:spPr>
          <a:xfrm>
            <a:off x="377507" y="3612995"/>
            <a:ext cx="1705916" cy="1200329"/>
          </a:xfrm>
          <a:prstGeom prst="rect">
            <a:avLst/>
          </a:prstGeom>
          <a:noFill/>
        </p:spPr>
        <p:txBody>
          <a:bodyPr wrap="none" rtlCol="0">
            <a:spAutoFit/>
          </a:bodyPr>
          <a:lstStyle/>
          <a:p>
            <a:r>
              <a:rPr lang="en-US" dirty="0"/>
              <a:t>Sorting</a:t>
            </a:r>
          </a:p>
          <a:p>
            <a:r>
              <a:rPr lang="en-US" dirty="0"/>
              <a:t>Retrieval/search</a:t>
            </a:r>
          </a:p>
          <a:p>
            <a:r>
              <a:rPr lang="en-US" dirty="0"/>
              <a:t>Clustering</a:t>
            </a:r>
          </a:p>
          <a:p>
            <a:r>
              <a:rPr lang="en-US" dirty="0"/>
              <a:t>classification</a:t>
            </a:r>
          </a:p>
        </p:txBody>
      </p:sp>
      <p:sp>
        <p:nvSpPr>
          <p:cNvPr id="14" name="TextBox 13">
            <a:extLst>
              <a:ext uri="{FF2B5EF4-FFF2-40B4-BE49-F238E27FC236}">
                <a16:creationId xmlns:a16="http://schemas.microsoft.com/office/drawing/2014/main" id="{4CC9B49F-6367-6E47-A868-90BECDA8B9F0}"/>
              </a:ext>
            </a:extLst>
          </p:cNvPr>
          <p:cNvSpPr txBox="1"/>
          <p:nvPr/>
        </p:nvSpPr>
        <p:spPr>
          <a:xfrm>
            <a:off x="2190721" y="2179361"/>
            <a:ext cx="498855" cy="369332"/>
          </a:xfrm>
          <a:prstGeom prst="rect">
            <a:avLst/>
          </a:prstGeom>
          <a:noFill/>
        </p:spPr>
        <p:txBody>
          <a:bodyPr wrap="none" rtlCol="0">
            <a:spAutoFit/>
          </a:bodyPr>
          <a:lstStyle/>
          <a:p>
            <a:r>
              <a:rPr lang="en-US" dirty="0"/>
              <a:t>fun</a:t>
            </a:r>
          </a:p>
        </p:txBody>
      </p:sp>
      <p:sp>
        <p:nvSpPr>
          <p:cNvPr id="15" name="Cloud 14">
            <a:extLst>
              <a:ext uri="{FF2B5EF4-FFF2-40B4-BE49-F238E27FC236}">
                <a16:creationId xmlns:a16="http://schemas.microsoft.com/office/drawing/2014/main" id="{DD4C26CF-0AD3-1E41-A67F-F5EA9F24C3FA}"/>
              </a:ext>
            </a:extLst>
          </p:cNvPr>
          <p:cNvSpPr/>
          <p:nvPr/>
        </p:nvSpPr>
        <p:spPr>
          <a:xfrm>
            <a:off x="4137101" y="4607027"/>
            <a:ext cx="702527" cy="41259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EABBD70-18B8-FE46-89B7-2152770758BC}"/>
              </a:ext>
            </a:extLst>
          </p:cNvPr>
          <p:cNvSpPr/>
          <p:nvPr/>
        </p:nvSpPr>
        <p:spPr>
          <a:xfrm>
            <a:off x="3038707" y="3852746"/>
            <a:ext cx="2386361" cy="14998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913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5A822-5F4C-6845-89B1-A44263A58B42}"/>
              </a:ext>
            </a:extLst>
          </p:cNvPr>
          <p:cNvSpPr>
            <a:spLocks noGrp="1"/>
          </p:cNvSpPr>
          <p:nvPr>
            <p:ph type="title"/>
          </p:nvPr>
        </p:nvSpPr>
        <p:spPr/>
        <p:txBody>
          <a:bodyPr/>
          <a:lstStyle/>
          <a:p>
            <a:r>
              <a:rPr lang="en-US" dirty="0"/>
              <a:t>Image retrieval algorithm </a:t>
            </a:r>
          </a:p>
        </p:txBody>
      </p:sp>
      <p:sp>
        <p:nvSpPr>
          <p:cNvPr id="3" name="Content Placeholder 2">
            <a:extLst>
              <a:ext uri="{FF2B5EF4-FFF2-40B4-BE49-F238E27FC236}">
                <a16:creationId xmlns:a16="http://schemas.microsoft.com/office/drawing/2014/main" id="{7C99A26A-A8FC-1444-A9D0-F0CBDF5D9A1F}"/>
              </a:ext>
            </a:extLst>
          </p:cNvPr>
          <p:cNvSpPr>
            <a:spLocks noGrp="1"/>
          </p:cNvSpPr>
          <p:nvPr>
            <p:ph idx="1"/>
          </p:nvPr>
        </p:nvSpPr>
        <p:spPr/>
        <p:txBody>
          <a:bodyPr/>
          <a:lstStyle/>
          <a:p>
            <a:pPr marL="514350" indent="-514350">
              <a:buFont typeface="+mj-lt"/>
              <a:buAutoNum type="arabicPeriod"/>
            </a:pPr>
            <a:r>
              <a:rPr lang="en-US" dirty="0"/>
              <a:t>For each image in the dataset </a:t>
            </a:r>
            <a:r>
              <a:rPr lang="en-US" i="1" dirty="0"/>
              <a:t>D</a:t>
            </a:r>
          </a:p>
          <a:p>
            <a:pPr marL="971550" lvl="1" indent="-514350">
              <a:buFont typeface="+mj-lt"/>
              <a:buAutoNum type="arabicPeriod"/>
            </a:pPr>
            <a:r>
              <a:rPr lang="en-US" dirty="0"/>
              <a:t>Calculate the channel-wise histogram</a:t>
            </a:r>
          </a:p>
          <a:p>
            <a:pPr marL="971550" lvl="1" indent="-514350">
              <a:buFont typeface="+mj-lt"/>
              <a:buAutoNum type="arabicPeriod"/>
            </a:pPr>
            <a:r>
              <a:rPr lang="en-US" dirty="0"/>
              <a:t>Stack histograms to make 1D vector (as feature vector)</a:t>
            </a:r>
          </a:p>
          <a:p>
            <a:pPr marL="514350" indent="-514350">
              <a:buFont typeface="+mj-lt"/>
              <a:buAutoNum type="arabicPeriod"/>
            </a:pPr>
            <a:r>
              <a:rPr lang="en-US" dirty="0"/>
              <a:t>Given an input image, do step 1 to obtain the feature vector (</a:t>
            </a:r>
            <a:r>
              <a:rPr lang="en-US" i="1" dirty="0"/>
              <a:t>q</a:t>
            </a:r>
            <a:r>
              <a:rPr lang="en-US" dirty="0"/>
              <a:t>)</a:t>
            </a:r>
          </a:p>
          <a:p>
            <a:pPr marL="514350" indent="-514350">
              <a:buFont typeface="+mj-lt"/>
              <a:buAutoNum type="arabicPeriod"/>
            </a:pPr>
            <a:r>
              <a:rPr lang="en-US" dirty="0"/>
              <a:t>Do vector similarity calculation between vector </a:t>
            </a:r>
            <a:r>
              <a:rPr lang="en-US" i="1" dirty="0"/>
              <a:t>q</a:t>
            </a:r>
            <a:r>
              <a:rPr lang="en-US" dirty="0"/>
              <a:t> and vectors in </a:t>
            </a:r>
            <a:r>
              <a:rPr lang="en-US" i="1" dirty="0"/>
              <a:t>D</a:t>
            </a:r>
          </a:p>
          <a:p>
            <a:pPr marL="514350" indent="-514350">
              <a:buFont typeface="+mj-lt"/>
              <a:buAutoNum type="arabicPeriod"/>
            </a:pPr>
            <a:r>
              <a:rPr lang="en-US" dirty="0"/>
              <a:t>Return the corresponding images which have the most similar feature vectors to </a:t>
            </a:r>
            <a:r>
              <a:rPr lang="en-US" i="1" dirty="0"/>
              <a:t>q</a:t>
            </a:r>
          </a:p>
        </p:txBody>
      </p:sp>
    </p:spTree>
    <p:extLst>
      <p:ext uri="{BB962C8B-B14F-4D97-AF65-F5344CB8AC3E}">
        <p14:creationId xmlns:p14="http://schemas.microsoft.com/office/powerpoint/2010/main" val="1909833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B29B-08B5-6D46-882D-8E53C47F5B01}"/>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D9B62427-F218-8444-8A15-88FC92E992D5}"/>
              </a:ext>
            </a:extLst>
          </p:cNvPr>
          <p:cNvSpPr>
            <a:spLocks noGrp="1"/>
          </p:cNvSpPr>
          <p:nvPr>
            <p:ph idx="1"/>
          </p:nvPr>
        </p:nvSpPr>
        <p:spPr/>
        <p:txBody>
          <a:bodyPr/>
          <a:lstStyle/>
          <a:p>
            <a:r>
              <a:rPr lang="en-US" dirty="0"/>
              <a:t>Refer to source code</a:t>
            </a:r>
          </a:p>
        </p:txBody>
      </p:sp>
    </p:spTree>
    <p:extLst>
      <p:ext uri="{BB962C8B-B14F-4D97-AF65-F5344CB8AC3E}">
        <p14:creationId xmlns:p14="http://schemas.microsoft.com/office/powerpoint/2010/main" val="4246357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42D8-0893-8740-A0FF-F2D9CEE6C575}"/>
              </a:ext>
            </a:extLst>
          </p:cNvPr>
          <p:cNvSpPr>
            <a:spLocks noGrp="1"/>
          </p:cNvSpPr>
          <p:nvPr>
            <p:ph type="title"/>
          </p:nvPr>
        </p:nvSpPr>
        <p:spPr/>
        <p:txBody>
          <a:bodyPr/>
          <a:lstStyle/>
          <a:p>
            <a:r>
              <a:rPr lang="en-US" dirty="0"/>
              <a:t>Recall week 2: Digital image</a:t>
            </a:r>
          </a:p>
        </p:txBody>
      </p:sp>
      <p:pic>
        <p:nvPicPr>
          <p:cNvPr id="4" name="Picture 3">
            <a:extLst>
              <a:ext uri="{FF2B5EF4-FFF2-40B4-BE49-F238E27FC236}">
                <a16:creationId xmlns:a16="http://schemas.microsoft.com/office/drawing/2014/main" id="{AC08CA1D-57F9-2947-90C9-8EF6750ACF43}"/>
              </a:ext>
            </a:extLst>
          </p:cNvPr>
          <p:cNvPicPr>
            <a:picLocks noChangeAspect="1"/>
          </p:cNvPicPr>
          <p:nvPr/>
        </p:nvPicPr>
        <p:blipFill>
          <a:blip r:embed="rId2"/>
          <a:stretch>
            <a:fillRect/>
          </a:stretch>
        </p:blipFill>
        <p:spPr>
          <a:xfrm>
            <a:off x="1647265" y="1602499"/>
            <a:ext cx="8897345" cy="1255558"/>
          </a:xfrm>
          <a:prstGeom prst="rect">
            <a:avLst/>
          </a:prstGeom>
        </p:spPr>
      </p:pic>
      <p:pic>
        <p:nvPicPr>
          <p:cNvPr id="7" name="Picture 6">
            <a:extLst>
              <a:ext uri="{FF2B5EF4-FFF2-40B4-BE49-F238E27FC236}">
                <a16:creationId xmlns:a16="http://schemas.microsoft.com/office/drawing/2014/main" id="{CBCA0F10-B9CF-3843-AFED-1AF765D6CBCF}"/>
              </a:ext>
            </a:extLst>
          </p:cNvPr>
          <p:cNvPicPr>
            <a:picLocks noChangeAspect="1"/>
          </p:cNvPicPr>
          <p:nvPr/>
        </p:nvPicPr>
        <p:blipFill>
          <a:blip r:embed="rId3"/>
          <a:stretch>
            <a:fillRect/>
          </a:stretch>
        </p:blipFill>
        <p:spPr>
          <a:xfrm>
            <a:off x="1095935" y="3306672"/>
            <a:ext cx="4861863" cy="3161363"/>
          </a:xfrm>
          <a:prstGeom prst="rect">
            <a:avLst/>
          </a:prstGeom>
        </p:spPr>
      </p:pic>
      <p:pic>
        <p:nvPicPr>
          <p:cNvPr id="8" name="Picture 7">
            <a:extLst>
              <a:ext uri="{FF2B5EF4-FFF2-40B4-BE49-F238E27FC236}">
                <a16:creationId xmlns:a16="http://schemas.microsoft.com/office/drawing/2014/main" id="{246521F0-B4C5-C04E-BB1A-3A0538CD3F0F}"/>
              </a:ext>
            </a:extLst>
          </p:cNvPr>
          <p:cNvPicPr>
            <a:picLocks noChangeAspect="1"/>
          </p:cNvPicPr>
          <p:nvPr/>
        </p:nvPicPr>
        <p:blipFill>
          <a:blip r:embed="rId4"/>
          <a:stretch>
            <a:fillRect/>
          </a:stretch>
        </p:blipFill>
        <p:spPr>
          <a:xfrm>
            <a:off x="6931180" y="3734154"/>
            <a:ext cx="4359964" cy="1910457"/>
          </a:xfrm>
          <a:prstGeom prst="rect">
            <a:avLst/>
          </a:prstGeom>
        </p:spPr>
      </p:pic>
      <p:pic>
        <p:nvPicPr>
          <p:cNvPr id="9" name="Picture 8">
            <a:extLst>
              <a:ext uri="{FF2B5EF4-FFF2-40B4-BE49-F238E27FC236}">
                <a16:creationId xmlns:a16="http://schemas.microsoft.com/office/drawing/2014/main" id="{21DE936A-6C22-334A-8937-089D59635E53}"/>
              </a:ext>
            </a:extLst>
          </p:cNvPr>
          <p:cNvPicPr>
            <a:picLocks noChangeAspect="1"/>
          </p:cNvPicPr>
          <p:nvPr/>
        </p:nvPicPr>
        <p:blipFill>
          <a:blip r:embed="rId5"/>
          <a:stretch>
            <a:fillRect/>
          </a:stretch>
        </p:blipFill>
        <p:spPr>
          <a:xfrm>
            <a:off x="8441927" y="5723989"/>
            <a:ext cx="1552851" cy="574962"/>
          </a:xfrm>
          <a:prstGeom prst="rect">
            <a:avLst/>
          </a:prstGeom>
        </p:spPr>
      </p:pic>
    </p:spTree>
    <p:extLst>
      <p:ext uri="{BB962C8B-B14F-4D97-AF65-F5344CB8AC3E}">
        <p14:creationId xmlns:p14="http://schemas.microsoft.com/office/powerpoint/2010/main" val="288084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4A76E-3FD1-6E4F-B190-1BAA73B09277}"/>
              </a:ext>
            </a:extLst>
          </p:cNvPr>
          <p:cNvSpPr>
            <a:spLocks noGrp="1"/>
          </p:cNvSpPr>
          <p:nvPr>
            <p:ph type="title"/>
          </p:nvPr>
        </p:nvSpPr>
        <p:spPr/>
        <p:txBody>
          <a:bodyPr/>
          <a:lstStyle/>
          <a:p>
            <a:r>
              <a:rPr lang="en-US" dirty="0"/>
              <a:t>Recall week 2: Quantization levels</a:t>
            </a:r>
          </a:p>
        </p:txBody>
      </p:sp>
      <p:pic>
        <p:nvPicPr>
          <p:cNvPr id="3" name="Picture 2">
            <a:extLst>
              <a:ext uri="{FF2B5EF4-FFF2-40B4-BE49-F238E27FC236}">
                <a16:creationId xmlns:a16="http://schemas.microsoft.com/office/drawing/2014/main" id="{0B29CA84-E9CB-8147-B4E1-C82E817EA266}"/>
              </a:ext>
            </a:extLst>
          </p:cNvPr>
          <p:cNvPicPr>
            <a:picLocks noChangeAspect="1"/>
          </p:cNvPicPr>
          <p:nvPr/>
        </p:nvPicPr>
        <p:blipFill rotWithShape="1">
          <a:blip r:embed="rId2"/>
          <a:srcRect l="5475" t="17334" r="20350" b="32533"/>
          <a:stretch/>
        </p:blipFill>
        <p:spPr>
          <a:xfrm>
            <a:off x="908503" y="1690688"/>
            <a:ext cx="9043416" cy="3438144"/>
          </a:xfrm>
          <a:prstGeom prst="rect">
            <a:avLst/>
          </a:prstGeom>
        </p:spPr>
      </p:pic>
      <p:sp>
        <p:nvSpPr>
          <p:cNvPr id="4" name="TextBox 3">
            <a:extLst>
              <a:ext uri="{FF2B5EF4-FFF2-40B4-BE49-F238E27FC236}">
                <a16:creationId xmlns:a16="http://schemas.microsoft.com/office/drawing/2014/main" id="{76B667D1-EBD4-7443-9C1A-076D310D240A}"/>
              </a:ext>
            </a:extLst>
          </p:cNvPr>
          <p:cNvSpPr txBox="1"/>
          <p:nvPr/>
        </p:nvSpPr>
        <p:spPr>
          <a:xfrm>
            <a:off x="1115568" y="5328015"/>
            <a:ext cx="4314643" cy="369332"/>
          </a:xfrm>
          <a:prstGeom prst="rect">
            <a:avLst/>
          </a:prstGeom>
          <a:noFill/>
        </p:spPr>
        <p:txBody>
          <a:bodyPr wrap="none" rtlCol="0">
            <a:spAutoFit/>
          </a:bodyPr>
          <a:lstStyle/>
          <a:p>
            <a:r>
              <a:rPr lang="en-US" dirty="0"/>
              <a:t>Conventional grayscale image has 256 levels</a:t>
            </a:r>
          </a:p>
        </p:txBody>
      </p:sp>
      <p:sp>
        <p:nvSpPr>
          <p:cNvPr id="5" name="TextBox 4">
            <a:extLst>
              <a:ext uri="{FF2B5EF4-FFF2-40B4-BE49-F238E27FC236}">
                <a16:creationId xmlns:a16="http://schemas.microsoft.com/office/drawing/2014/main" id="{9CDF22EB-B92D-4444-A952-75AA371963E3}"/>
              </a:ext>
            </a:extLst>
          </p:cNvPr>
          <p:cNvSpPr txBox="1"/>
          <p:nvPr/>
        </p:nvSpPr>
        <p:spPr>
          <a:xfrm>
            <a:off x="8174736" y="5952744"/>
            <a:ext cx="2606163" cy="369332"/>
          </a:xfrm>
          <a:prstGeom prst="rect">
            <a:avLst/>
          </a:prstGeom>
          <a:noFill/>
        </p:spPr>
        <p:txBody>
          <a:bodyPr wrap="none" rtlCol="0">
            <a:spAutoFit/>
          </a:bodyPr>
          <a:lstStyle/>
          <a:p>
            <a:r>
              <a:rPr lang="en-US" dirty="0"/>
              <a:t>Image credit: Bernd </a:t>
            </a:r>
            <a:r>
              <a:rPr lang="en-US" dirty="0" err="1"/>
              <a:t>Girod</a:t>
            </a:r>
            <a:endParaRPr lang="en-US" dirty="0"/>
          </a:p>
        </p:txBody>
      </p:sp>
    </p:spTree>
    <p:extLst>
      <p:ext uri="{BB962C8B-B14F-4D97-AF65-F5344CB8AC3E}">
        <p14:creationId xmlns:p14="http://schemas.microsoft.com/office/powerpoint/2010/main" val="3403656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88B6-6079-CE44-ACDF-5360B07BD656}"/>
              </a:ext>
            </a:extLst>
          </p:cNvPr>
          <p:cNvSpPr>
            <a:spLocks noGrp="1"/>
          </p:cNvSpPr>
          <p:nvPr>
            <p:ph type="title"/>
          </p:nvPr>
        </p:nvSpPr>
        <p:spPr/>
        <p:txBody>
          <a:bodyPr/>
          <a:lstStyle/>
          <a:p>
            <a:r>
              <a:rPr lang="en-US" dirty="0"/>
              <a:t>Recall week 2: Point operations</a:t>
            </a:r>
          </a:p>
        </p:txBody>
      </p:sp>
      <p:sp>
        <p:nvSpPr>
          <p:cNvPr id="3" name="Content Placeholder 2">
            <a:extLst>
              <a:ext uri="{FF2B5EF4-FFF2-40B4-BE49-F238E27FC236}">
                <a16:creationId xmlns:a16="http://schemas.microsoft.com/office/drawing/2014/main" id="{EF1EE091-CDF9-784D-8BC5-C42AAF10C441}"/>
              </a:ext>
            </a:extLst>
          </p:cNvPr>
          <p:cNvSpPr>
            <a:spLocks noGrp="1"/>
          </p:cNvSpPr>
          <p:nvPr>
            <p:ph idx="1"/>
          </p:nvPr>
        </p:nvSpPr>
        <p:spPr/>
        <p:txBody>
          <a:bodyPr/>
          <a:lstStyle/>
          <a:p>
            <a:r>
              <a:rPr lang="en-US" dirty="0"/>
              <a:t>Aka: Point-processing transformations</a:t>
            </a:r>
          </a:p>
          <a:p>
            <a:pPr lvl="1"/>
            <a:r>
              <a:rPr lang="en-US" dirty="0"/>
              <a:t>Image pixel intensities are transformed into a different set of intensities based on input-output mappings</a:t>
            </a:r>
          </a:p>
          <a:p>
            <a:r>
              <a:rPr lang="en-US" dirty="0"/>
              <a:t>Gamma transformation</a:t>
            </a:r>
          </a:p>
          <a:p>
            <a:pPr lvl="1"/>
            <a:r>
              <a:rPr lang="en-US" dirty="0"/>
              <a:t>Concept of “Lookup table (LUT) based mapping”</a:t>
            </a:r>
          </a:p>
          <a:p>
            <a:r>
              <a:rPr lang="en-US" dirty="0"/>
              <a:t>Thresholding</a:t>
            </a:r>
          </a:p>
          <a:p>
            <a:r>
              <a:rPr lang="en-US" dirty="0"/>
              <a:t>Arithmetic operations</a:t>
            </a:r>
          </a:p>
          <a:p>
            <a:r>
              <a:rPr lang="en-US" dirty="0"/>
              <a:t>Set and logical operations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9930E83-EE82-8E4F-BB6B-835B151DE451}"/>
                  </a:ext>
                </a:extLst>
              </p14:cNvPr>
              <p14:cNvContentPartPr/>
              <p14:nvPr/>
            </p14:nvContentPartPr>
            <p14:xfrm>
              <a:off x="956840" y="5408251"/>
              <a:ext cx="2754000" cy="147240"/>
            </p14:xfrm>
          </p:contentPart>
        </mc:Choice>
        <mc:Fallback>
          <p:pic>
            <p:nvPicPr>
              <p:cNvPr id="4" name="Ink 3">
                <a:extLst>
                  <a:ext uri="{FF2B5EF4-FFF2-40B4-BE49-F238E27FC236}">
                    <a16:creationId xmlns:a16="http://schemas.microsoft.com/office/drawing/2014/main" id="{09930E83-EE82-8E4F-BB6B-835B151DE451}"/>
                  </a:ext>
                </a:extLst>
              </p:cNvPr>
              <p:cNvPicPr/>
              <p:nvPr/>
            </p:nvPicPr>
            <p:blipFill>
              <a:blip r:embed="rId3"/>
              <a:stretch>
                <a:fillRect/>
              </a:stretch>
            </p:blipFill>
            <p:spPr>
              <a:xfrm>
                <a:off x="947840" y="5399251"/>
                <a:ext cx="2771640" cy="164880"/>
              </a:xfrm>
              <a:prstGeom prst="rect">
                <a:avLst/>
              </a:prstGeom>
            </p:spPr>
          </p:pic>
        </mc:Fallback>
      </mc:AlternateContent>
      <p:grpSp>
        <p:nvGrpSpPr>
          <p:cNvPr id="22" name="Group 21">
            <a:extLst>
              <a:ext uri="{FF2B5EF4-FFF2-40B4-BE49-F238E27FC236}">
                <a16:creationId xmlns:a16="http://schemas.microsoft.com/office/drawing/2014/main" id="{85A7F810-1361-4949-87C9-787A3ECBC0D4}"/>
              </a:ext>
            </a:extLst>
          </p:cNvPr>
          <p:cNvGrpSpPr/>
          <p:nvPr/>
        </p:nvGrpSpPr>
        <p:grpSpPr>
          <a:xfrm>
            <a:off x="5796680" y="5019811"/>
            <a:ext cx="563400" cy="360000"/>
            <a:chOff x="5796680" y="5019811"/>
            <a:chExt cx="563400" cy="36000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9F52663-D563-1D49-895C-2F188ECD086D}"/>
                    </a:ext>
                  </a:extLst>
                </p14:cNvPr>
                <p14:cNvContentPartPr/>
                <p14:nvPr/>
              </p14:nvContentPartPr>
              <p14:xfrm>
                <a:off x="5796680" y="5176051"/>
                <a:ext cx="165960" cy="176400"/>
              </p14:xfrm>
            </p:contentPart>
          </mc:Choice>
          <mc:Fallback>
            <p:pic>
              <p:nvPicPr>
                <p:cNvPr id="5" name="Ink 4">
                  <a:extLst>
                    <a:ext uri="{FF2B5EF4-FFF2-40B4-BE49-F238E27FC236}">
                      <a16:creationId xmlns:a16="http://schemas.microsoft.com/office/drawing/2014/main" id="{59F52663-D563-1D49-895C-2F188ECD086D}"/>
                    </a:ext>
                  </a:extLst>
                </p:cNvPr>
                <p:cNvPicPr/>
                <p:nvPr/>
              </p:nvPicPr>
              <p:blipFill>
                <a:blip r:embed="rId5"/>
                <a:stretch>
                  <a:fillRect/>
                </a:stretch>
              </p:blipFill>
              <p:spPr>
                <a:xfrm>
                  <a:off x="5787680" y="5167051"/>
                  <a:ext cx="1836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822D7232-A03E-A744-9066-7B311CAA7C2B}"/>
                    </a:ext>
                  </a:extLst>
                </p14:cNvPr>
                <p14:cNvContentPartPr/>
                <p14:nvPr/>
              </p14:nvContentPartPr>
              <p14:xfrm>
                <a:off x="6019880" y="5019811"/>
                <a:ext cx="172080" cy="319680"/>
              </p14:xfrm>
            </p:contentPart>
          </mc:Choice>
          <mc:Fallback>
            <p:pic>
              <p:nvPicPr>
                <p:cNvPr id="6" name="Ink 5">
                  <a:extLst>
                    <a:ext uri="{FF2B5EF4-FFF2-40B4-BE49-F238E27FC236}">
                      <a16:creationId xmlns:a16="http://schemas.microsoft.com/office/drawing/2014/main" id="{822D7232-A03E-A744-9066-7B311CAA7C2B}"/>
                    </a:ext>
                  </a:extLst>
                </p:cNvPr>
                <p:cNvPicPr/>
                <p:nvPr/>
              </p:nvPicPr>
              <p:blipFill>
                <a:blip r:embed="rId7"/>
                <a:stretch>
                  <a:fillRect/>
                </a:stretch>
              </p:blipFill>
              <p:spPr>
                <a:xfrm>
                  <a:off x="6010880" y="5010811"/>
                  <a:ext cx="1897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AF0A265B-4A8E-A44C-B037-95858A4CB994}"/>
                    </a:ext>
                  </a:extLst>
                </p14:cNvPr>
                <p14:cNvContentPartPr/>
                <p14:nvPr/>
              </p14:nvContentPartPr>
              <p14:xfrm>
                <a:off x="6259640" y="5236171"/>
                <a:ext cx="100440" cy="143640"/>
              </p14:xfrm>
            </p:contentPart>
          </mc:Choice>
          <mc:Fallback>
            <p:pic>
              <p:nvPicPr>
                <p:cNvPr id="7" name="Ink 6">
                  <a:extLst>
                    <a:ext uri="{FF2B5EF4-FFF2-40B4-BE49-F238E27FC236}">
                      <a16:creationId xmlns:a16="http://schemas.microsoft.com/office/drawing/2014/main" id="{AF0A265B-4A8E-A44C-B037-95858A4CB994}"/>
                    </a:ext>
                  </a:extLst>
                </p:cNvPr>
                <p:cNvPicPr/>
                <p:nvPr/>
              </p:nvPicPr>
              <p:blipFill>
                <a:blip r:embed="rId9"/>
                <a:stretch>
                  <a:fillRect/>
                </a:stretch>
              </p:blipFill>
              <p:spPr>
                <a:xfrm>
                  <a:off x="6251000" y="5227531"/>
                  <a:ext cx="118080" cy="161280"/>
                </a:xfrm>
                <a:prstGeom prst="rect">
                  <a:avLst/>
                </a:prstGeom>
              </p:spPr>
            </p:pic>
          </mc:Fallback>
        </mc:AlternateContent>
      </p:grpSp>
      <p:grpSp>
        <p:nvGrpSpPr>
          <p:cNvPr id="21" name="Group 20">
            <a:extLst>
              <a:ext uri="{FF2B5EF4-FFF2-40B4-BE49-F238E27FC236}">
                <a16:creationId xmlns:a16="http://schemas.microsoft.com/office/drawing/2014/main" id="{6A03B778-9883-934F-8098-4CEDCDCF8CFD}"/>
              </a:ext>
            </a:extLst>
          </p:cNvPr>
          <p:cNvGrpSpPr/>
          <p:nvPr/>
        </p:nvGrpSpPr>
        <p:grpSpPr>
          <a:xfrm>
            <a:off x="6694520" y="5011891"/>
            <a:ext cx="652680" cy="427680"/>
            <a:chOff x="6694520" y="5011891"/>
            <a:chExt cx="652680" cy="427680"/>
          </a:xfrm>
        </p:grpSpPr>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91704A3C-6C55-BB4A-965E-837848ED8970}"/>
                    </a:ext>
                  </a:extLst>
                </p14:cNvPr>
                <p14:cNvContentPartPr/>
                <p14:nvPr/>
              </p14:nvContentPartPr>
              <p14:xfrm>
                <a:off x="6694520" y="5038531"/>
                <a:ext cx="403920" cy="380880"/>
              </p14:xfrm>
            </p:contentPart>
          </mc:Choice>
          <mc:Fallback>
            <p:pic>
              <p:nvPicPr>
                <p:cNvPr id="8" name="Ink 7">
                  <a:extLst>
                    <a:ext uri="{FF2B5EF4-FFF2-40B4-BE49-F238E27FC236}">
                      <a16:creationId xmlns:a16="http://schemas.microsoft.com/office/drawing/2014/main" id="{91704A3C-6C55-BB4A-965E-837848ED8970}"/>
                    </a:ext>
                  </a:extLst>
                </p:cNvPr>
                <p:cNvPicPr/>
                <p:nvPr/>
              </p:nvPicPr>
              <p:blipFill>
                <a:blip r:embed="rId11"/>
                <a:stretch>
                  <a:fillRect/>
                </a:stretch>
              </p:blipFill>
              <p:spPr>
                <a:xfrm>
                  <a:off x="6685880" y="5029891"/>
                  <a:ext cx="42156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A2757EF3-DB04-CE4C-AE8A-9820DAFD6C35}"/>
                    </a:ext>
                  </a:extLst>
                </p14:cNvPr>
                <p14:cNvContentPartPr/>
                <p14:nvPr/>
              </p14:nvContentPartPr>
              <p14:xfrm>
                <a:off x="7046240" y="5194411"/>
                <a:ext cx="4680" cy="7200"/>
              </p14:xfrm>
            </p:contentPart>
          </mc:Choice>
          <mc:Fallback>
            <p:pic>
              <p:nvPicPr>
                <p:cNvPr id="9" name="Ink 8">
                  <a:extLst>
                    <a:ext uri="{FF2B5EF4-FFF2-40B4-BE49-F238E27FC236}">
                      <a16:creationId xmlns:a16="http://schemas.microsoft.com/office/drawing/2014/main" id="{A2757EF3-DB04-CE4C-AE8A-9820DAFD6C35}"/>
                    </a:ext>
                  </a:extLst>
                </p:cNvPr>
                <p:cNvPicPr/>
                <p:nvPr/>
              </p:nvPicPr>
              <p:blipFill>
                <a:blip r:embed="rId13"/>
                <a:stretch>
                  <a:fillRect/>
                </a:stretch>
              </p:blipFill>
              <p:spPr>
                <a:xfrm>
                  <a:off x="7037600" y="5185771"/>
                  <a:ext cx="223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077A418E-098A-C148-88DF-26F42C620E9B}"/>
                    </a:ext>
                  </a:extLst>
                </p14:cNvPr>
                <p14:cNvContentPartPr/>
                <p14:nvPr/>
              </p14:nvContentPartPr>
              <p14:xfrm>
                <a:off x="7114640" y="5011891"/>
                <a:ext cx="232560" cy="427680"/>
              </p14:xfrm>
            </p:contentPart>
          </mc:Choice>
          <mc:Fallback>
            <p:pic>
              <p:nvPicPr>
                <p:cNvPr id="10" name="Ink 9">
                  <a:extLst>
                    <a:ext uri="{FF2B5EF4-FFF2-40B4-BE49-F238E27FC236}">
                      <a16:creationId xmlns:a16="http://schemas.microsoft.com/office/drawing/2014/main" id="{077A418E-098A-C148-88DF-26F42C620E9B}"/>
                    </a:ext>
                  </a:extLst>
                </p:cNvPr>
                <p:cNvPicPr/>
                <p:nvPr/>
              </p:nvPicPr>
              <p:blipFill>
                <a:blip r:embed="rId15"/>
                <a:stretch>
                  <a:fillRect/>
                </a:stretch>
              </p:blipFill>
              <p:spPr>
                <a:xfrm>
                  <a:off x="7106000" y="5002891"/>
                  <a:ext cx="250200" cy="445320"/>
                </a:xfrm>
                <a:prstGeom prst="rect">
                  <a:avLst/>
                </a:prstGeom>
              </p:spPr>
            </p:pic>
          </mc:Fallback>
        </mc:AlternateContent>
      </p:grpSp>
      <p:grpSp>
        <p:nvGrpSpPr>
          <p:cNvPr id="20" name="Group 19">
            <a:extLst>
              <a:ext uri="{FF2B5EF4-FFF2-40B4-BE49-F238E27FC236}">
                <a16:creationId xmlns:a16="http://schemas.microsoft.com/office/drawing/2014/main" id="{7F6FC7AB-12F1-344D-9756-6E2D49F2711D}"/>
              </a:ext>
            </a:extLst>
          </p:cNvPr>
          <p:cNvGrpSpPr/>
          <p:nvPr/>
        </p:nvGrpSpPr>
        <p:grpSpPr>
          <a:xfrm>
            <a:off x="7640960" y="4841611"/>
            <a:ext cx="872640" cy="548640"/>
            <a:chOff x="7640960" y="4841611"/>
            <a:chExt cx="872640" cy="548640"/>
          </a:xfrm>
        </p:grpSpPr>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F19ED952-9BCD-6C4A-97FD-6E073F7A2EE8}"/>
                    </a:ext>
                  </a:extLst>
                </p14:cNvPr>
                <p14:cNvContentPartPr/>
                <p14:nvPr/>
              </p14:nvContentPartPr>
              <p14:xfrm>
                <a:off x="7640960" y="4851331"/>
                <a:ext cx="398160" cy="530640"/>
              </p14:xfrm>
            </p:contentPart>
          </mc:Choice>
          <mc:Fallback>
            <p:pic>
              <p:nvPicPr>
                <p:cNvPr id="11" name="Ink 10">
                  <a:extLst>
                    <a:ext uri="{FF2B5EF4-FFF2-40B4-BE49-F238E27FC236}">
                      <a16:creationId xmlns:a16="http://schemas.microsoft.com/office/drawing/2014/main" id="{F19ED952-9BCD-6C4A-97FD-6E073F7A2EE8}"/>
                    </a:ext>
                  </a:extLst>
                </p:cNvPr>
                <p:cNvPicPr/>
                <p:nvPr/>
              </p:nvPicPr>
              <p:blipFill>
                <a:blip r:embed="rId17"/>
                <a:stretch>
                  <a:fillRect/>
                </a:stretch>
              </p:blipFill>
              <p:spPr>
                <a:xfrm>
                  <a:off x="7632320" y="4842331"/>
                  <a:ext cx="41580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27C3347D-94E8-FC4E-A398-834547D4DC49}"/>
                    </a:ext>
                  </a:extLst>
                </p14:cNvPr>
                <p14:cNvContentPartPr/>
                <p14:nvPr/>
              </p14:nvContentPartPr>
              <p14:xfrm>
                <a:off x="7846520" y="5096131"/>
                <a:ext cx="230760" cy="28800"/>
              </p14:xfrm>
            </p:contentPart>
          </mc:Choice>
          <mc:Fallback>
            <p:pic>
              <p:nvPicPr>
                <p:cNvPr id="12" name="Ink 11">
                  <a:extLst>
                    <a:ext uri="{FF2B5EF4-FFF2-40B4-BE49-F238E27FC236}">
                      <a16:creationId xmlns:a16="http://schemas.microsoft.com/office/drawing/2014/main" id="{27C3347D-94E8-FC4E-A398-834547D4DC49}"/>
                    </a:ext>
                  </a:extLst>
                </p:cNvPr>
                <p:cNvPicPr/>
                <p:nvPr/>
              </p:nvPicPr>
              <p:blipFill>
                <a:blip r:embed="rId19"/>
                <a:stretch>
                  <a:fillRect/>
                </a:stretch>
              </p:blipFill>
              <p:spPr>
                <a:xfrm>
                  <a:off x="7837880" y="5087491"/>
                  <a:ext cx="2484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411951AA-D697-EB43-A49B-D22C2078E180}"/>
                    </a:ext>
                  </a:extLst>
                </p14:cNvPr>
                <p14:cNvContentPartPr/>
                <p14:nvPr/>
              </p14:nvContentPartPr>
              <p14:xfrm>
                <a:off x="7781360" y="5075251"/>
                <a:ext cx="15840" cy="15480"/>
              </p14:xfrm>
            </p:contentPart>
          </mc:Choice>
          <mc:Fallback>
            <p:pic>
              <p:nvPicPr>
                <p:cNvPr id="13" name="Ink 12">
                  <a:extLst>
                    <a:ext uri="{FF2B5EF4-FFF2-40B4-BE49-F238E27FC236}">
                      <a16:creationId xmlns:a16="http://schemas.microsoft.com/office/drawing/2014/main" id="{411951AA-D697-EB43-A49B-D22C2078E180}"/>
                    </a:ext>
                  </a:extLst>
                </p:cNvPr>
                <p:cNvPicPr/>
                <p:nvPr/>
              </p:nvPicPr>
              <p:blipFill>
                <a:blip r:embed="rId21"/>
                <a:stretch>
                  <a:fillRect/>
                </a:stretch>
              </p:blipFill>
              <p:spPr>
                <a:xfrm>
                  <a:off x="7772360" y="5066251"/>
                  <a:ext cx="334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F3F994B6-6639-B545-80F0-A5ABD1000985}"/>
                    </a:ext>
                  </a:extLst>
                </p14:cNvPr>
                <p14:cNvContentPartPr/>
                <p14:nvPr/>
              </p14:nvContentPartPr>
              <p14:xfrm>
                <a:off x="8292560" y="4841611"/>
                <a:ext cx="213120" cy="378360"/>
              </p14:xfrm>
            </p:contentPart>
          </mc:Choice>
          <mc:Fallback>
            <p:pic>
              <p:nvPicPr>
                <p:cNvPr id="14" name="Ink 13">
                  <a:extLst>
                    <a:ext uri="{FF2B5EF4-FFF2-40B4-BE49-F238E27FC236}">
                      <a16:creationId xmlns:a16="http://schemas.microsoft.com/office/drawing/2014/main" id="{F3F994B6-6639-B545-80F0-A5ABD1000985}"/>
                    </a:ext>
                  </a:extLst>
                </p:cNvPr>
                <p:cNvPicPr/>
                <p:nvPr/>
              </p:nvPicPr>
              <p:blipFill>
                <a:blip r:embed="rId23"/>
                <a:stretch>
                  <a:fillRect/>
                </a:stretch>
              </p:blipFill>
              <p:spPr>
                <a:xfrm>
                  <a:off x="8283920" y="4832971"/>
                  <a:ext cx="23076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D354CAA1-DABD-FD4B-BADD-4EF4AD32B585}"/>
                    </a:ext>
                  </a:extLst>
                </p14:cNvPr>
                <p14:cNvContentPartPr/>
                <p14:nvPr/>
              </p14:nvContentPartPr>
              <p14:xfrm>
                <a:off x="8467160" y="5344891"/>
                <a:ext cx="46440" cy="45360"/>
              </p14:xfrm>
            </p:contentPart>
          </mc:Choice>
          <mc:Fallback>
            <p:pic>
              <p:nvPicPr>
                <p:cNvPr id="15" name="Ink 14">
                  <a:extLst>
                    <a:ext uri="{FF2B5EF4-FFF2-40B4-BE49-F238E27FC236}">
                      <a16:creationId xmlns:a16="http://schemas.microsoft.com/office/drawing/2014/main" id="{D354CAA1-DABD-FD4B-BADD-4EF4AD32B585}"/>
                    </a:ext>
                  </a:extLst>
                </p:cNvPr>
                <p:cNvPicPr/>
                <p:nvPr/>
              </p:nvPicPr>
              <p:blipFill>
                <a:blip r:embed="rId25"/>
                <a:stretch>
                  <a:fillRect/>
                </a:stretch>
              </p:blipFill>
              <p:spPr>
                <a:xfrm>
                  <a:off x="8458520" y="5336251"/>
                  <a:ext cx="64080" cy="63000"/>
                </a:xfrm>
                <a:prstGeom prst="rect">
                  <a:avLst/>
                </a:prstGeom>
              </p:spPr>
            </p:pic>
          </mc:Fallback>
        </mc:AlternateContent>
      </p:grpSp>
      <p:grpSp>
        <p:nvGrpSpPr>
          <p:cNvPr id="19" name="Group 18">
            <a:extLst>
              <a:ext uri="{FF2B5EF4-FFF2-40B4-BE49-F238E27FC236}">
                <a16:creationId xmlns:a16="http://schemas.microsoft.com/office/drawing/2014/main" id="{F044D675-5BA0-284E-BB85-B9C8B74B1A39}"/>
              </a:ext>
            </a:extLst>
          </p:cNvPr>
          <p:cNvGrpSpPr/>
          <p:nvPr/>
        </p:nvGrpSpPr>
        <p:grpSpPr>
          <a:xfrm>
            <a:off x="9071960" y="5013331"/>
            <a:ext cx="423000" cy="360360"/>
            <a:chOff x="9071960" y="5013331"/>
            <a:chExt cx="423000" cy="360360"/>
          </a:xfrm>
        </p:grpSpPr>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614129F8-8F54-C946-8FD9-650F92C40BEF}"/>
                    </a:ext>
                  </a:extLst>
                </p14:cNvPr>
                <p14:cNvContentPartPr/>
                <p14:nvPr/>
              </p14:nvContentPartPr>
              <p14:xfrm>
                <a:off x="9142160" y="5013331"/>
                <a:ext cx="81360" cy="54720"/>
              </p14:xfrm>
            </p:contentPart>
          </mc:Choice>
          <mc:Fallback>
            <p:pic>
              <p:nvPicPr>
                <p:cNvPr id="16" name="Ink 15">
                  <a:extLst>
                    <a:ext uri="{FF2B5EF4-FFF2-40B4-BE49-F238E27FC236}">
                      <a16:creationId xmlns:a16="http://schemas.microsoft.com/office/drawing/2014/main" id="{614129F8-8F54-C946-8FD9-650F92C40BEF}"/>
                    </a:ext>
                  </a:extLst>
                </p:cNvPr>
                <p:cNvPicPr/>
                <p:nvPr/>
              </p:nvPicPr>
              <p:blipFill>
                <a:blip r:embed="rId27"/>
                <a:stretch>
                  <a:fillRect/>
                </a:stretch>
              </p:blipFill>
              <p:spPr>
                <a:xfrm>
                  <a:off x="9133520" y="5004331"/>
                  <a:ext cx="990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7642657F-AD52-824F-9D26-F619D830E5F1}"/>
                    </a:ext>
                  </a:extLst>
                </p14:cNvPr>
                <p14:cNvContentPartPr/>
                <p14:nvPr/>
              </p14:nvContentPartPr>
              <p14:xfrm>
                <a:off x="9400280" y="5014051"/>
                <a:ext cx="78120" cy="54360"/>
              </p14:xfrm>
            </p:contentPart>
          </mc:Choice>
          <mc:Fallback>
            <p:pic>
              <p:nvPicPr>
                <p:cNvPr id="17" name="Ink 16">
                  <a:extLst>
                    <a:ext uri="{FF2B5EF4-FFF2-40B4-BE49-F238E27FC236}">
                      <a16:creationId xmlns:a16="http://schemas.microsoft.com/office/drawing/2014/main" id="{7642657F-AD52-824F-9D26-F619D830E5F1}"/>
                    </a:ext>
                  </a:extLst>
                </p:cNvPr>
                <p:cNvPicPr/>
                <p:nvPr/>
              </p:nvPicPr>
              <p:blipFill>
                <a:blip r:embed="rId29"/>
                <a:stretch>
                  <a:fillRect/>
                </a:stretch>
              </p:blipFill>
              <p:spPr>
                <a:xfrm>
                  <a:off x="9391280" y="5005411"/>
                  <a:ext cx="957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E28B4263-7593-064B-896F-0C4FD66B6102}"/>
                    </a:ext>
                  </a:extLst>
                </p14:cNvPr>
                <p14:cNvContentPartPr/>
                <p14:nvPr/>
              </p14:nvContentPartPr>
              <p14:xfrm>
                <a:off x="9071960" y="5186851"/>
                <a:ext cx="423000" cy="186840"/>
              </p14:xfrm>
            </p:contentPart>
          </mc:Choice>
          <mc:Fallback>
            <p:pic>
              <p:nvPicPr>
                <p:cNvPr id="18" name="Ink 17">
                  <a:extLst>
                    <a:ext uri="{FF2B5EF4-FFF2-40B4-BE49-F238E27FC236}">
                      <a16:creationId xmlns:a16="http://schemas.microsoft.com/office/drawing/2014/main" id="{E28B4263-7593-064B-896F-0C4FD66B6102}"/>
                    </a:ext>
                  </a:extLst>
                </p:cNvPr>
                <p:cNvPicPr/>
                <p:nvPr/>
              </p:nvPicPr>
              <p:blipFill>
                <a:blip r:embed="rId31"/>
                <a:stretch>
                  <a:fillRect/>
                </a:stretch>
              </p:blipFill>
              <p:spPr>
                <a:xfrm>
                  <a:off x="9062960" y="5177851"/>
                  <a:ext cx="440640" cy="204480"/>
                </a:xfrm>
                <a:prstGeom prst="rect">
                  <a:avLst/>
                </a:prstGeom>
              </p:spPr>
            </p:pic>
          </mc:Fallback>
        </mc:AlternateContent>
      </p:grpSp>
    </p:spTree>
    <p:extLst>
      <p:ext uri="{BB962C8B-B14F-4D97-AF65-F5344CB8AC3E}">
        <p14:creationId xmlns:p14="http://schemas.microsoft.com/office/powerpoint/2010/main" val="3218865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BAD742-520F-4645-A7E2-49CD44A799EC}"/>
              </a:ext>
            </a:extLst>
          </p:cNvPr>
          <p:cNvSpPr>
            <a:spLocks noGrp="1"/>
          </p:cNvSpPr>
          <p:nvPr>
            <p:ph type="title"/>
          </p:nvPr>
        </p:nvSpPr>
        <p:spPr/>
        <p:txBody>
          <a:bodyPr/>
          <a:lstStyle/>
          <a:p>
            <a:r>
              <a:rPr lang="en-US" dirty="0"/>
              <a:t>Week 3</a:t>
            </a:r>
          </a:p>
        </p:txBody>
      </p:sp>
      <p:sp>
        <p:nvSpPr>
          <p:cNvPr id="5" name="Text Placeholder 4">
            <a:extLst>
              <a:ext uri="{FF2B5EF4-FFF2-40B4-BE49-F238E27FC236}">
                <a16:creationId xmlns:a16="http://schemas.microsoft.com/office/drawing/2014/main" id="{F829EE7A-0475-2043-AB33-4DF434D3EA44}"/>
              </a:ext>
            </a:extLst>
          </p:cNvPr>
          <p:cNvSpPr>
            <a:spLocks noGrp="1"/>
          </p:cNvSpPr>
          <p:nvPr>
            <p:ph type="body" idx="1"/>
          </p:nvPr>
        </p:nvSpPr>
        <p:spPr/>
        <p:txBody>
          <a:bodyPr/>
          <a:lstStyle/>
          <a:p>
            <a:r>
              <a:rPr lang="en-US" dirty="0"/>
              <a:t>Histograms</a:t>
            </a:r>
          </a:p>
        </p:txBody>
      </p:sp>
    </p:spTree>
    <p:extLst>
      <p:ext uri="{BB962C8B-B14F-4D97-AF65-F5344CB8AC3E}">
        <p14:creationId xmlns:p14="http://schemas.microsoft.com/office/powerpoint/2010/main" val="2209508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252A0A-6218-E841-963E-C39F69B92EB2}"/>
              </a:ext>
            </a:extLst>
          </p:cNvPr>
          <p:cNvSpPr>
            <a:spLocks noGrp="1"/>
          </p:cNvSpPr>
          <p:nvPr>
            <p:ph type="title"/>
          </p:nvPr>
        </p:nvSpPr>
        <p:spPr/>
        <p:txBody>
          <a:bodyPr/>
          <a:lstStyle/>
          <a:p>
            <a:r>
              <a:rPr lang="en-US" dirty="0"/>
              <a:t>Why study histogram processing?</a:t>
            </a:r>
          </a:p>
        </p:txBody>
      </p:sp>
      <p:sp>
        <p:nvSpPr>
          <p:cNvPr id="6" name="Content Placeholder 5">
            <a:extLst>
              <a:ext uri="{FF2B5EF4-FFF2-40B4-BE49-F238E27FC236}">
                <a16:creationId xmlns:a16="http://schemas.microsoft.com/office/drawing/2014/main" id="{68F3E249-3860-3841-B13F-E0ECA178EAB0}"/>
              </a:ext>
            </a:extLst>
          </p:cNvPr>
          <p:cNvSpPr>
            <a:spLocks noGrp="1"/>
          </p:cNvSpPr>
          <p:nvPr>
            <p:ph idx="1"/>
          </p:nvPr>
        </p:nvSpPr>
        <p:spPr/>
        <p:txBody>
          <a:bodyPr/>
          <a:lstStyle/>
          <a:p>
            <a:r>
              <a:rPr lang="en-US" dirty="0"/>
              <a:t>Histogram manipulation is a fundamental tool in image processing</a:t>
            </a:r>
          </a:p>
          <a:p>
            <a:r>
              <a:rPr lang="en-US" dirty="0"/>
              <a:t>Histograms:</a:t>
            </a:r>
          </a:p>
          <a:p>
            <a:pPr lvl="1"/>
            <a:r>
              <a:rPr lang="en-US" dirty="0"/>
              <a:t>Simple to compute</a:t>
            </a:r>
          </a:p>
          <a:p>
            <a:pPr lvl="1"/>
            <a:r>
              <a:rPr lang="en-US" dirty="0"/>
              <a:t>Suitable for fast hardware implementations</a:t>
            </a:r>
          </a:p>
          <a:p>
            <a:pPr lvl="1"/>
            <a:r>
              <a:rPr lang="en-US" dirty="0"/>
              <a:t>Popular tool for real-time image processing</a:t>
            </a:r>
          </a:p>
          <a:p>
            <a:r>
              <a:rPr lang="en-US" dirty="0"/>
              <a:t>Histogram shape is related to image appearance</a:t>
            </a:r>
          </a:p>
        </p:txBody>
      </p:sp>
    </p:spTree>
    <p:extLst>
      <p:ext uri="{BB962C8B-B14F-4D97-AF65-F5344CB8AC3E}">
        <p14:creationId xmlns:p14="http://schemas.microsoft.com/office/powerpoint/2010/main" val="4105579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F338C-D131-204E-95E7-D589D29C669A}"/>
              </a:ext>
            </a:extLst>
          </p:cNvPr>
          <p:cNvSpPr>
            <a:spLocks noGrp="1"/>
          </p:cNvSpPr>
          <p:nvPr>
            <p:ph type="title"/>
          </p:nvPr>
        </p:nvSpPr>
        <p:spPr/>
        <p:txBody>
          <a:bodyPr/>
          <a:lstStyle/>
          <a:p>
            <a:r>
              <a:rPr lang="en-US" dirty="0"/>
              <a:t>Histogram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73E9E5F-C02E-4C42-80EF-1FF10F17B988}"/>
                  </a:ext>
                </a:extLst>
              </p:cNvPr>
              <p:cNvSpPr>
                <a:spLocks noGrp="1"/>
              </p:cNvSpPr>
              <p:nvPr>
                <p:ph idx="1"/>
              </p:nvPr>
            </p:nvSpPr>
            <p:spPr/>
            <p:txBody>
              <a:bodyPr/>
              <a:lstStyle/>
              <a:p>
                <a:r>
                  <a:rPr lang="en-US" dirty="0"/>
                  <a:t>An image with L-level intensities</a:t>
                </a:r>
              </a:p>
              <a:p>
                <a14:m>
                  <m:oMath xmlns:m="http://schemas.openxmlformats.org/officeDocument/2006/math">
                    <m:sSub>
                      <m:sSubPr>
                        <m:ctrlPr>
                          <a:rPr lang="vi-VN" i="1" smtClean="0">
                            <a:latin typeface="Cambria Math" panose="02040503050406030204" pitchFamily="18" charset="0"/>
                          </a:rPr>
                        </m:ctrlPr>
                      </m:sSubPr>
                      <m:e>
                        <m:r>
                          <m:rPr>
                            <m:sty m:val="p"/>
                          </m:rPr>
                          <a:rPr lang="vi-VN" i="1">
                            <a:latin typeface="Cambria Math" panose="02040503050406030204" pitchFamily="18" charset="0"/>
                          </a:rPr>
                          <m:t>r</m:t>
                        </m:r>
                      </m:e>
                      <m:sub>
                        <m:r>
                          <m:rPr>
                            <m:sty m:val="p"/>
                          </m:rPr>
                          <a:rPr lang="vi-VN" i="1">
                            <a:latin typeface="Cambria Math" panose="02040503050406030204" pitchFamily="18" charset="0"/>
                          </a:rPr>
                          <m:t>k</m:t>
                        </m:r>
                      </m:sub>
                    </m:sSub>
                    <m:r>
                      <a:rPr lang="vi-VN" i="1">
                        <a:latin typeface="Cambria Math" panose="02040503050406030204" pitchFamily="18" charset="0"/>
                      </a:rPr>
                      <m:t> </m:t>
                    </m:r>
                  </m:oMath>
                </a14:m>
                <a:r>
                  <a:rPr lang="en-US" dirty="0"/>
                  <a:t>: intensity level k   (k = 0, 1, 2, ... , L-1)</a:t>
                </a:r>
              </a:p>
              <a:p>
                <a14:m>
                  <m:oMath xmlns:m="http://schemas.openxmlformats.org/officeDocument/2006/math">
                    <m:sSub>
                      <m:sSubPr>
                        <m:ctrlPr>
                          <a:rPr lang="vi-VN" i="1" smtClean="0">
                            <a:latin typeface="Cambria Math" panose="02040503050406030204" pitchFamily="18" charset="0"/>
                          </a:rPr>
                        </m:ctrlPr>
                      </m:sSubPr>
                      <m:e>
                        <m:r>
                          <m:rPr>
                            <m:sty m:val="p"/>
                          </m:rPr>
                          <a:rPr lang="vi-VN" i="1">
                            <a:latin typeface="Cambria Math" panose="02040503050406030204" pitchFamily="18" charset="0"/>
                          </a:rPr>
                          <m:t>n</m:t>
                        </m:r>
                      </m:e>
                      <m:sub>
                        <m:r>
                          <m:rPr>
                            <m:sty m:val="p"/>
                          </m:rPr>
                          <a:rPr lang="vi-VN" i="1">
                            <a:latin typeface="Cambria Math" panose="02040503050406030204" pitchFamily="18" charset="0"/>
                          </a:rPr>
                          <m:t>k</m:t>
                        </m:r>
                      </m:sub>
                    </m:sSub>
                  </m:oMath>
                </a14:m>
                <a:r>
                  <a:rPr lang="vi-VN" dirty="0"/>
                  <a:t> </a:t>
                </a:r>
                <a:r>
                  <a:rPr lang="en-US" dirty="0"/>
                  <a:t>: number of pixels with intensity </a:t>
                </a:r>
                <a14:m>
                  <m:oMath xmlns:m="http://schemas.openxmlformats.org/officeDocument/2006/math">
                    <m:sSub>
                      <m:sSubPr>
                        <m:ctrlPr>
                          <a:rPr lang="vi-VN" i="1" smtClean="0">
                            <a:latin typeface="Cambria Math" panose="02040503050406030204" pitchFamily="18" charset="0"/>
                          </a:rPr>
                        </m:ctrlPr>
                      </m:sSubPr>
                      <m:e>
                        <m:r>
                          <a:rPr lang="en-US" b="0" i="1" smtClean="0">
                            <a:latin typeface="Cambria Math" panose="02040503050406030204" pitchFamily="18" charset="0"/>
                          </a:rPr>
                          <m:t>𝑟</m:t>
                        </m:r>
                      </m:e>
                      <m:sub>
                        <m:r>
                          <m:rPr>
                            <m:sty m:val="p"/>
                          </m:rPr>
                          <a:rPr lang="vi-VN" i="1">
                            <a:latin typeface="Cambria Math" panose="02040503050406030204" pitchFamily="18" charset="0"/>
                          </a:rPr>
                          <m:t>k</m:t>
                        </m:r>
                      </m:sub>
                    </m:sSub>
                  </m:oMath>
                </a14:m>
                <a:r>
                  <a:rPr lang="en-US" dirty="0"/>
                  <a:t> </a:t>
                </a:r>
              </a:p>
              <a:p>
                <a:endParaRPr lang="en-US" dirty="0"/>
              </a:p>
              <a:p>
                <a:r>
                  <a:rPr lang="en-US" dirty="0"/>
                  <a:t>Unnormalized histogram:</a:t>
                </a:r>
              </a:p>
              <a:p>
                <a:pPr marL="0" indent="0">
                  <a:buNone/>
                </a:pPr>
                <a:endParaRPr lang="en-US" dirty="0"/>
              </a:p>
              <a:p>
                <a:r>
                  <a:rPr lang="en-US" dirty="0"/>
                  <a:t>Normalized histogram:</a:t>
                </a:r>
              </a:p>
              <a:p>
                <a:endParaRPr lang="en-US" dirty="0"/>
              </a:p>
            </p:txBody>
          </p:sp>
        </mc:Choice>
        <mc:Fallback xmlns="">
          <p:sp>
            <p:nvSpPr>
              <p:cNvPr id="5" name="Content Placeholder 4">
                <a:extLst>
                  <a:ext uri="{FF2B5EF4-FFF2-40B4-BE49-F238E27FC236}">
                    <a16:creationId xmlns:a16="http://schemas.microsoft.com/office/drawing/2014/main" id="{E73E9E5F-C02E-4C42-80EF-1FF10F17B988}"/>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9472B23-15BA-064D-83DE-D640C9F62817}"/>
              </a:ext>
            </a:extLst>
          </p:cNvPr>
          <p:cNvPicPr>
            <a:picLocks noChangeAspect="1"/>
          </p:cNvPicPr>
          <p:nvPr/>
        </p:nvPicPr>
        <p:blipFill>
          <a:blip r:embed="rId3"/>
          <a:stretch>
            <a:fillRect/>
          </a:stretch>
        </p:blipFill>
        <p:spPr>
          <a:xfrm>
            <a:off x="3886200" y="5398634"/>
            <a:ext cx="2845174" cy="913266"/>
          </a:xfrm>
          <a:prstGeom prst="rect">
            <a:avLst/>
          </a:prstGeom>
        </p:spPr>
      </p:pic>
      <p:pic>
        <p:nvPicPr>
          <p:cNvPr id="7" name="Picture 6">
            <a:extLst>
              <a:ext uri="{FF2B5EF4-FFF2-40B4-BE49-F238E27FC236}">
                <a16:creationId xmlns:a16="http://schemas.microsoft.com/office/drawing/2014/main" id="{4DEE5A26-07CA-F540-99C3-9D4703DE4FF8}"/>
              </a:ext>
            </a:extLst>
          </p:cNvPr>
          <p:cNvPicPr>
            <a:picLocks noChangeAspect="1"/>
          </p:cNvPicPr>
          <p:nvPr/>
        </p:nvPicPr>
        <p:blipFill>
          <a:blip r:embed="rId4"/>
          <a:stretch>
            <a:fillRect/>
          </a:stretch>
        </p:blipFill>
        <p:spPr>
          <a:xfrm>
            <a:off x="4081182" y="4307094"/>
            <a:ext cx="1921435" cy="658360"/>
          </a:xfrm>
          <a:prstGeom prst="rect">
            <a:avLst/>
          </a:prstGeom>
        </p:spPr>
      </p:pic>
      <p:sp>
        <p:nvSpPr>
          <p:cNvPr id="8" name="TextBox 7">
            <a:extLst>
              <a:ext uri="{FF2B5EF4-FFF2-40B4-BE49-F238E27FC236}">
                <a16:creationId xmlns:a16="http://schemas.microsoft.com/office/drawing/2014/main" id="{5889F128-FB87-1A49-A74C-F8D67D5A0DC4}"/>
              </a:ext>
            </a:extLst>
          </p:cNvPr>
          <p:cNvSpPr txBox="1"/>
          <p:nvPr/>
        </p:nvSpPr>
        <p:spPr>
          <a:xfrm>
            <a:off x="6931959" y="5598100"/>
            <a:ext cx="4707379" cy="646331"/>
          </a:xfrm>
          <a:prstGeom prst="rect">
            <a:avLst/>
          </a:prstGeom>
          <a:noFill/>
        </p:spPr>
        <p:txBody>
          <a:bodyPr wrap="none" rtlCol="0">
            <a:spAutoFit/>
          </a:bodyPr>
          <a:lstStyle/>
          <a:p>
            <a:r>
              <a:rPr lang="en-US" dirty="0"/>
              <a:t>M: height of image = number of image rows</a:t>
            </a:r>
          </a:p>
          <a:p>
            <a:r>
              <a:rPr lang="en-US" dirty="0"/>
              <a:t>N: width of image = number of image columns </a:t>
            </a:r>
          </a:p>
        </p:txBody>
      </p:sp>
      <p:pic>
        <p:nvPicPr>
          <p:cNvPr id="9" name="Picture 8">
            <a:extLst>
              <a:ext uri="{FF2B5EF4-FFF2-40B4-BE49-F238E27FC236}">
                <a16:creationId xmlns:a16="http://schemas.microsoft.com/office/drawing/2014/main" id="{798C9A3F-5A6E-3D4B-99DE-0221B0EDED6F}"/>
              </a:ext>
            </a:extLst>
          </p:cNvPr>
          <p:cNvPicPr>
            <a:picLocks noChangeAspect="1"/>
          </p:cNvPicPr>
          <p:nvPr/>
        </p:nvPicPr>
        <p:blipFill>
          <a:blip r:embed="rId5"/>
          <a:stretch>
            <a:fillRect/>
          </a:stretch>
        </p:blipFill>
        <p:spPr>
          <a:xfrm>
            <a:off x="3821707" y="6547628"/>
            <a:ext cx="3354539" cy="197452"/>
          </a:xfrm>
          <a:prstGeom prst="rect">
            <a:avLst/>
          </a:prstGeom>
        </p:spPr>
      </p:pic>
      <p:sp>
        <p:nvSpPr>
          <p:cNvPr id="10" name="TextBox 9">
            <a:extLst>
              <a:ext uri="{FF2B5EF4-FFF2-40B4-BE49-F238E27FC236}">
                <a16:creationId xmlns:a16="http://schemas.microsoft.com/office/drawing/2014/main" id="{47141242-B592-1F45-B069-34548A7B3464}"/>
              </a:ext>
            </a:extLst>
          </p:cNvPr>
          <p:cNvSpPr txBox="1"/>
          <p:nvPr/>
        </p:nvSpPr>
        <p:spPr>
          <a:xfrm>
            <a:off x="5836023" y="4122428"/>
            <a:ext cx="6107569" cy="369332"/>
          </a:xfrm>
          <a:prstGeom prst="rect">
            <a:avLst/>
          </a:prstGeom>
          <a:noFill/>
        </p:spPr>
        <p:txBody>
          <a:bodyPr wrap="none" rtlCol="0">
            <a:spAutoFit/>
          </a:bodyPr>
          <a:lstStyle/>
          <a:p>
            <a:r>
              <a:rPr lang="en-US" dirty="0"/>
              <a:t>The subdivisions of the intensity scale are called </a:t>
            </a:r>
            <a:r>
              <a:rPr lang="en-US" dirty="0">
                <a:solidFill>
                  <a:srgbClr val="0070C0"/>
                </a:solidFill>
              </a:rPr>
              <a:t>histogram bins</a:t>
            </a:r>
          </a:p>
        </p:txBody>
      </p:sp>
      <p:cxnSp>
        <p:nvCxnSpPr>
          <p:cNvPr id="12" name="Straight Arrow Connector 11">
            <a:extLst>
              <a:ext uri="{FF2B5EF4-FFF2-40B4-BE49-F238E27FC236}">
                <a16:creationId xmlns:a16="http://schemas.microsoft.com/office/drawing/2014/main" id="{9064F746-1819-7642-9C71-DEBA32A7CB1F}"/>
              </a:ext>
            </a:extLst>
          </p:cNvPr>
          <p:cNvCxnSpPr/>
          <p:nvPr/>
        </p:nvCxnSpPr>
        <p:spPr>
          <a:xfrm>
            <a:off x="7298473" y="3440151"/>
            <a:ext cx="4055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D36B200-BB14-774D-9F55-B3FCC2E0B2C4}"/>
              </a:ext>
            </a:extLst>
          </p:cNvPr>
          <p:cNvSpPr txBox="1"/>
          <p:nvPr/>
        </p:nvSpPr>
        <p:spPr>
          <a:xfrm>
            <a:off x="7181385" y="3629722"/>
            <a:ext cx="30168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B31CC8DE-6C64-7F46-AD0E-4752FFB27C13}"/>
              </a:ext>
            </a:extLst>
          </p:cNvPr>
          <p:cNvSpPr txBox="1"/>
          <p:nvPr/>
        </p:nvSpPr>
        <p:spPr>
          <a:xfrm>
            <a:off x="10894742" y="3567097"/>
            <a:ext cx="535724" cy="369332"/>
          </a:xfrm>
          <a:prstGeom prst="rect">
            <a:avLst/>
          </a:prstGeom>
          <a:noFill/>
        </p:spPr>
        <p:txBody>
          <a:bodyPr wrap="none" rtlCol="0">
            <a:spAutoFit/>
          </a:bodyPr>
          <a:lstStyle/>
          <a:p>
            <a:r>
              <a:rPr lang="en-US" dirty="0"/>
              <a:t>256</a:t>
            </a:r>
          </a:p>
        </p:txBody>
      </p:sp>
      <p:cxnSp>
        <p:nvCxnSpPr>
          <p:cNvPr id="16" name="Straight Connector 15">
            <a:extLst>
              <a:ext uri="{FF2B5EF4-FFF2-40B4-BE49-F238E27FC236}">
                <a16:creationId xmlns:a16="http://schemas.microsoft.com/office/drawing/2014/main" id="{1D0E67A3-EC79-C94B-96D5-6DF7F74F8C15}"/>
              </a:ext>
            </a:extLst>
          </p:cNvPr>
          <p:cNvCxnSpPr/>
          <p:nvPr/>
        </p:nvCxnSpPr>
        <p:spPr>
          <a:xfrm flipV="1">
            <a:off x="7298473" y="1945888"/>
            <a:ext cx="0" cy="14942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7C6DC0-1BF4-304A-B520-A874C6B8D8C6}"/>
              </a:ext>
            </a:extLst>
          </p:cNvPr>
          <p:cNvCxnSpPr>
            <a:cxnSpLocks/>
          </p:cNvCxnSpPr>
          <p:nvPr/>
        </p:nvCxnSpPr>
        <p:spPr>
          <a:xfrm flipV="1">
            <a:off x="7846741" y="2386361"/>
            <a:ext cx="0" cy="105379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865311D-025C-FF43-81AE-1CDBFB9C7604}"/>
              </a:ext>
            </a:extLst>
          </p:cNvPr>
          <p:cNvSpPr txBox="1"/>
          <p:nvPr/>
        </p:nvSpPr>
        <p:spPr>
          <a:xfrm>
            <a:off x="7750098" y="3592566"/>
            <a:ext cx="301686" cy="369332"/>
          </a:xfrm>
          <a:prstGeom prst="rect">
            <a:avLst/>
          </a:prstGeom>
          <a:noFill/>
        </p:spPr>
        <p:txBody>
          <a:bodyPr wrap="none" rtlCol="0">
            <a:spAutoFit/>
          </a:bodyPr>
          <a:lstStyle/>
          <a:p>
            <a:r>
              <a:rPr lang="en-US" dirty="0"/>
              <a:t>1</a:t>
            </a:r>
          </a:p>
        </p:txBody>
      </p:sp>
      <p:sp>
        <p:nvSpPr>
          <p:cNvPr id="2" name="Rectangle 1">
            <a:extLst>
              <a:ext uri="{FF2B5EF4-FFF2-40B4-BE49-F238E27FC236}">
                <a16:creationId xmlns:a16="http://schemas.microsoft.com/office/drawing/2014/main" id="{885514A6-1EF3-724C-9B1F-E864847E23A5}"/>
              </a:ext>
            </a:extLst>
          </p:cNvPr>
          <p:cNvSpPr/>
          <p:nvPr/>
        </p:nvSpPr>
        <p:spPr>
          <a:xfrm>
            <a:off x="4939433" y="3244334"/>
            <a:ext cx="2313134" cy="369332"/>
          </a:xfrm>
          <a:prstGeom prst="rect">
            <a:avLst/>
          </a:prstGeom>
        </p:spPr>
        <p:txBody>
          <a:bodyPr wrap="none">
            <a:spAutoFit/>
          </a:bodyPr>
          <a:lstStyle/>
          <a:p>
            <a:r>
              <a:rPr lang="en-US" dirty="0"/>
              <a:t>Normalized histogram:</a:t>
            </a:r>
          </a:p>
        </p:txBody>
      </p:sp>
    </p:spTree>
    <p:extLst>
      <p:ext uri="{BB962C8B-B14F-4D97-AF65-F5344CB8AC3E}">
        <p14:creationId xmlns:p14="http://schemas.microsoft.com/office/powerpoint/2010/main" val="3480657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10502</TotalTime>
  <Words>1513</Words>
  <Application>Microsoft Macintosh PowerPoint</Application>
  <PresentationFormat>Widescreen</PresentationFormat>
  <Paragraphs>275</Paragraphs>
  <Slides>37</Slides>
  <Notes>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Cambria Math</vt:lpstr>
      <vt:lpstr>Helvetica Neue</vt:lpstr>
      <vt:lpstr>Times New Roman</vt:lpstr>
      <vt:lpstr>Wingdings</vt:lpstr>
      <vt:lpstr>Office Theme</vt:lpstr>
      <vt:lpstr>Image Processing INT3404 20</vt:lpstr>
      <vt:lpstr>Schedule</vt:lpstr>
      <vt:lpstr>Schedule</vt:lpstr>
      <vt:lpstr>Recall week 2: Digital image</vt:lpstr>
      <vt:lpstr>Recall week 2: Quantization levels</vt:lpstr>
      <vt:lpstr>Recall week 2: Point operations</vt:lpstr>
      <vt:lpstr>Week 3</vt:lpstr>
      <vt:lpstr>Why study histogram processing?</vt:lpstr>
      <vt:lpstr>Histogram</vt:lpstr>
      <vt:lpstr>Histogram shape and image appearance</vt:lpstr>
      <vt:lpstr>Color image</vt:lpstr>
      <vt:lpstr>Histogram equalization</vt:lpstr>
      <vt:lpstr>Histogram equalization</vt:lpstr>
      <vt:lpstr>Image integrity</vt:lpstr>
      <vt:lpstr>”Pixel geometry”</vt:lpstr>
      <vt:lpstr>Histogram equalization algorithm</vt:lpstr>
      <vt:lpstr>Cumulative Intensity Histogram</vt:lpstr>
      <vt:lpstr>Note</vt:lpstr>
      <vt:lpstr>Characteristics of histogram equalization</vt:lpstr>
      <vt:lpstr>Steps of Histogram equalization</vt:lpstr>
      <vt:lpstr>HE example</vt:lpstr>
      <vt:lpstr>PowerPoint Presentation</vt:lpstr>
      <vt:lpstr>Implementation</vt:lpstr>
      <vt:lpstr>Local histogram equalization</vt:lpstr>
      <vt:lpstr>Local histogram processing</vt:lpstr>
      <vt:lpstr>Example of local histogram equalization</vt:lpstr>
      <vt:lpstr>Contrast Limited Adaptive Histogram Equalization (CLAHE) </vt:lpstr>
      <vt:lpstr>Histogram matching</vt:lpstr>
      <vt:lpstr>Histogram matching</vt:lpstr>
      <vt:lpstr>Histogram matching</vt:lpstr>
      <vt:lpstr>Steps of histogram matching</vt:lpstr>
      <vt:lpstr>Histogram matching example</vt:lpstr>
      <vt:lpstr>Image retrieval using histogram</vt:lpstr>
      <vt:lpstr>Giới thiệu bài toán</vt:lpstr>
      <vt:lpstr>PowerPoint Presentation</vt:lpstr>
      <vt:lpstr>Image retrieval algorithm </vt:lpstr>
      <vt:lpstr>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NGUYEN DIEP</cp:lastModifiedBy>
  <cp:revision>35</cp:revision>
  <cp:lastPrinted>2020-09-17T04:07:50Z</cp:lastPrinted>
  <dcterms:created xsi:type="dcterms:W3CDTF">2020-03-22T03:06:08Z</dcterms:created>
  <dcterms:modified xsi:type="dcterms:W3CDTF">2020-09-23T03:08:32Z</dcterms:modified>
</cp:coreProperties>
</file>